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95" r:id="rId3"/>
    <p:sldId id="323" r:id="rId4"/>
    <p:sldId id="324" r:id="rId5"/>
    <p:sldId id="327" r:id="rId6"/>
    <p:sldId id="317" r:id="rId7"/>
    <p:sldId id="337" r:id="rId8"/>
    <p:sldId id="335" r:id="rId9"/>
    <p:sldId id="336" r:id="rId10"/>
    <p:sldId id="334" r:id="rId11"/>
    <p:sldId id="318" r:id="rId12"/>
    <p:sldId id="338" r:id="rId13"/>
    <p:sldId id="322" r:id="rId14"/>
    <p:sldId id="325" r:id="rId15"/>
    <p:sldId id="330" r:id="rId16"/>
    <p:sldId id="328" r:id="rId17"/>
    <p:sldId id="319" r:id="rId18"/>
    <p:sldId id="331" r:id="rId19"/>
    <p:sldId id="332" r:id="rId20"/>
    <p:sldId id="333" r:id="rId21"/>
    <p:sldId id="329" r:id="rId22"/>
    <p:sldId id="321" r:id="rId23"/>
    <p:sldId id="294"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1" autoAdjust="0"/>
    <p:restoredTop sz="69943" autoAdjust="0"/>
  </p:normalViewPr>
  <p:slideViewPr>
    <p:cSldViewPr snapToGrid="0" snapToObjects="1">
      <p:cViewPr varScale="1">
        <p:scale>
          <a:sx n="66" d="100"/>
          <a:sy n="66" d="100"/>
        </p:scale>
        <p:origin x="1142" y="43"/>
      </p:cViewPr>
      <p:guideLst>
        <p:guide orient="horz" pos="2160"/>
        <p:guide pos="2880"/>
      </p:guideLst>
    </p:cSldViewPr>
  </p:slideViewPr>
  <p:notesTextViewPr>
    <p:cViewPr>
      <p:scale>
        <a:sx n="75" d="100"/>
        <a:sy n="7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373C-0619-4E3C-B290-83769A0525E2}" type="datetimeFigureOut">
              <a:rPr lang="en-CA" smtClean="0"/>
              <a:t>07/06/2017</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B2389-6D3A-4E0F-A983-904C2165251E}" type="slidenum">
              <a:rPr lang="en-CA" smtClean="0"/>
              <a:t>‹#›</a:t>
            </a:fld>
            <a:endParaRPr lang="en-CA"/>
          </a:p>
        </p:txBody>
      </p:sp>
    </p:spTree>
    <p:extLst>
      <p:ext uri="{BB962C8B-B14F-4D97-AF65-F5344CB8AC3E}">
        <p14:creationId xmlns:p14="http://schemas.microsoft.com/office/powerpoint/2010/main" val="3783837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opendata.dc.gov/"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openstreetmap.or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Hi</a:t>
            </a:r>
            <a:r>
              <a:rPr lang="en-CA" baseline="0" dirty="0" smtClean="0"/>
              <a:t> everyone, thanks for coming.</a:t>
            </a:r>
            <a:br>
              <a:rPr lang="en-CA" baseline="0" dirty="0" smtClean="0"/>
            </a:br>
            <a:r>
              <a:rPr lang="en-CA" baseline="0" dirty="0" smtClean="0"/>
              <a:t/>
            </a:r>
            <a:br>
              <a:rPr lang="en-CA" baseline="0" dirty="0" smtClean="0"/>
            </a:br>
            <a:r>
              <a:rPr lang="en-CA" baseline="0" dirty="0" smtClean="0"/>
              <a:t>Today I am going to present a paper that uses a convolutional Neural Net to segment building footprints in complex scenes</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a:t>
            </a:fld>
            <a:endParaRPr lang="en-CA"/>
          </a:p>
        </p:txBody>
      </p:sp>
    </p:spTree>
    <p:extLst>
      <p:ext uri="{BB962C8B-B14F-4D97-AF65-F5344CB8AC3E}">
        <p14:creationId xmlns:p14="http://schemas.microsoft.com/office/powerpoint/2010/main" val="1208887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deal with some of these challenges in CNNs</a:t>
            </a:r>
            <a:r>
              <a:rPr lang="en-CA" baseline="0" dirty="0" smtClean="0"/>
              <a:t> and the segmentation problem</a:t>
            </a:r>
            <a:r>
              <a:rPr lang="en-CA" dirty="0" smtClean="0"/>
              <a:t>, the</a:t>
            </a:r>
            <a:r>
              <a:rPr lang="en-CA" baseline="0" dirty="0" smtClean="0"/>
              <a:t> </a:t>
            </a:r>
            <a:r>
              <a:rPr lang="en-US" dirty="0" smtClean="0"/>
              <a:t>author proposed to combine information from multiple feature map at different “scale levels” (or layers) in the network. </a:t>
            </a:r>
          </a:p>
          <a:p>
            <a:endParaRPr lang="en-US" dirty="0" smtClean="0"/>
          </a:p>
          <a:p>
            <a:r>
              <a:rPr lang="en-CA" dirty="0" smtClean="0"/>
              <a:t>To deal with the challenges that CNNs</a:t>
            </a:r>
            <a:r>
              <a:rPr lang="en-CA" baseline="0" dirty="0" smtClean="0"/>
              <a:t> have in object segmentation he implemented the</a:t>
            </a:r>
            <a:r>
              <a:rPr lang="en-CA" dirty="0" smtClean="0"/>
              <a:t> solution presented</a:t>
            </a:r>
            <a:r>
              <a:rPr lang="en-CA" baseline="0" dirty="0" smtClean="0"/>
              <a:t> in the paper “</a:t>
            </a:r>
            <a:r>
              <a:rPr lang="en-CA" sz="1200" b="0" i="0" u="none" strike="noStrike" kern="1200" baseline="0" dirty="0" err="1" smtClean="0">
                <a:solidFill>
                  <a:schemeClr val="tx1"/>
                </a:solidFill>
                <a:latin typeface="+mn-lt"/>
                <a:ea typeface="+mn-ea"/>
                <a:cs typeface="+mn-cs"/>
              </a:rPr>
              <a:t>Hypercolumns</a:t>
            </a:r>
            <a:r>
              <a:rPr lang="en-CA" sz="1200" b="0" i="0" u="none" strike="noStrike" kern="1200" baseline="0" dirty="0" smtClean="0">
                <a:solidFill>
                  <a:schemeClr val="tx1"/>
                </a:solidFill>
                <a:latin typeface="+mn-lt"/>
                <a:ea typeface="+mn-ea"/>
                <a:cs typeface="+mn-cs"/>
              </a:rPr>
              <a:t> for object segmentation and fine-grained localization” by </a:t>
            </a:r>
            <a:r>
              <a:rPr lang="en-CA" sz="1200" b="0" i="0" u="none" strike="noStrike" kern="1200" baseline="0" dirty="0" err="1" smtClean="0">
                <a:solidFill>
                  <a:schemeClr val="tx1"/>
                </a:solidFill>
                <a:latin typeface="+mn-lt"/>
                <a:ea typeface="+mn-ea"/>
                <a:cs typeface="+mn-cs"/>
              </a:rPr>
              <a:t>Hariharan</a:t>
            </a:r>
            <a:r>
              <a:rPr lang="en-CA" sz="1200" b="0" i="0" u="none" strike="noStrike" kern="1200" baseline="0" dirty="0" smtClean="0">
                <a:solidFill>
                  <a:schemeClr val="tx1"/>
                </a:solidFill>
                <a:latin typeface="+mn-lt"/>
                <a:ea typeface="+mn-ea"/>
                <a:cs typeface="+mn-cs"/>
              </a:rPr>
              <a:t> et al</a:t>
            </a:r>
            <a:endParaRPr lang="en-CA" dirty="0" smtClean="0"/>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10</a:t>
            </a:fld>
            <a:endParaRPr lang="en-CA"/>
          </a:p>
        </p:txBody>
      </p:sp>
    </p:spTree>
    <p:extLst>
      <p:ext uri="{BB962C8B-B14F-4D97-AF65-F5344CB8AC3E}">
        <p14:creationId xmlns:p14="http://schemas.microsoft.com/office/powerpoint/2010/main" val="285781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paper by </a:t>
            </a:r>
            <a:r>
              <a:rPr lang="en-CA" sz="1200" b="0" i="0" u="none" strike="noStrike" kern="1200" baseline="0" dirty="0" err="1" smtClean="0">
                <a:solidFill>
                  <a:schemeClr val="tx1"/>
                </a:solidFill>
                <a:latin typeface="+mn-lt"/>
                <a:ea typeface="+mn-ea"/>
                <a:cs typeface="+mn-cs"/>
              </a:rPr>
              <a:t>Hariharan</a:t>
            </a:r>
            <a:r>
              <a:rPr lang="en-CA" sz="1200" b="0" i="0" u="none" strike="noStrike" kern="1200" baseline="0" dirty="0" smtClean="0">
                <a:solidFill>
                  <a:schemeClr val="tx1"/>
                </a:solidFill>
                <a:latin typeface="+mn-lt"/>
                <a:ea typeface="+mn-ea"/>
                <a:cs typeface="+mn-cs"/>
              </a:rPr>
              <a:t> showed that </a:t>
            </a:r>
            <a:r>
              <a:rPr lang="en-CA" sz="1200" b="0" i="0" u="none" strike="noStrike" kern="1200" baseline="0" dirty="0" err="1" smtClean="0">
                <a:solidFill>
                  <a:schemeClr val="tx1"/>
                </a:solidFill>
                <a:latin typeface="+mn-lt"/>
                <a:ea typeface="+mn-ea"/>
                <a:cs typeface="+mn-cs"/>
              </a:rPr>
              <a:t>upsampling</a:t>
            </a:r>
            <a:r>
              <a:rPr lang="en-CA" sz="1200" b="0" i="0" u="none" strike="noStrike" kern="1200" baseline="0" dirty="0" smtClean="0">
                <a:solidFill>
                  <a:schemeClr val="tx1"/>
                </a:solidFill>
                <a:latin typeface="+mn-lt"/>
                <a:ea typeface="+mn-ea"/>
                <a:cs typeface="+mn-cs"/>
              </a:rPr>
              <a:t> the feature through bilinear interpolation maps after each pair of convolution &amp; pooling layer in order to preserve the spatial information.</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
            </a:r>
            <a:br>
              <a:rPr lang="en-CA" sz="1200" b="0" i="0" u="none" strike="noStrike" kern="1200" baseline="0" dirty="0" smtClean="0">
                <a:solidFill>
                  <a:schemeClr val="tx1"/>
                </a:solidFill>
                <a:latin typeface="+mn-lt"/>
                <a:ea typeface="+mn-ea"/>
                <a:cs typeface="+mn-cs"/>
              </a:rPr>
            </a:b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11</a:t>
            </a:fld>
            <a:endParaRPr lang="en-CA"/>
          </a:p>
        </p:txBody>
      </p:sp>
    </p:spTree>
    <p:extLst>
      <p:ext uri="{BB962C8B-B14F-4D97-AF65-F5344CB8AC3E}">
        <p14:creationId xmlns:p14="http://schemas.microsoft.com/office/powerpoint/2010/main" val="246881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smtClean="0">
                <a:solidFill>
                  <a:schemeClr val="tx1"/>
                </a:solidFill>
                <a:latin typeface="+mn-lt"/>
                <a:ea typeface="+mn-ea"/>
                <a:cs typeface="+mn-cs"/>
              </a:rPr>
              <a:t>I will go over the architecture briefly since I don’t believe it is really important in this paper, and it’s a bit boring.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The first stage applies 50 filters of size 5X5 X3 to a 500X500X3 input image and performs non-overlapping max-pooling over a 2X2 unit region. Each of the following three stages has a similar structure containing both a convolutional layer and a max-pooling layer. Convolutional layers have 70 filters of size 5  5  50, 100 filters of size 3  3  70, and 150 filters of size 3  3  100, respectively.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Each of the next three stages filters the output from its preceding stage and produces feature maps without max-pooling, where convolutional layers has 100 filters of size of 33150, 70 filters of size of 33100, and 70 filters of size of 3  3  70, respectively.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
            </a:r>
            <a:br>
              <a:rPr lang="en-CA" sz="1200" b="0" i="0" u="none" strike="noStrike" kern="1200" baseline="0" dirty="0" smtClean="0">
                <a:solidFill>
                  <a:schemeClr val="tx1"/>
                </a:solidFill>
                <a:latin typeface="+mn-lt"/>
                <a:ea typeface="+mn-ea"/>
                <a:cs typeface="+mn-cs"/>
              </a:rPr>
            </a:br>
            <a:r>
              <a:rPr lang="en-CA" sz="1200" b="0" i="0" u="none" strike="noStrike" kern="1200" baseline="0" dirty="0" smtClean="0">
                <a:solidFill>
                  <a:schemeClr val="tx1"/>
                </a:solidFill>
                <a:latin typeface="+mn-lt"/>
                <a:ea typeface="+mn-ea"/>
                <a:cs typeface="+mn-cs"/>
              </a:rPr>
              <a:t>In feature maps output from the seventh stage, each unit has an effective receptive field of 148148, which is sufficiently large to cover most individual buildings in the dataset.</a:t>
            </a:r>
            <a:endParaRPr lang="en-CA" dirty="0" smtClean="0"/>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12</a:t>
            </a:fld>
            <a:endParaRPr lang="en-CA"/>
          </a:p>
        </p:txBody>
      </p:sp>
    </p:spTree>
    <p:extLst>
      <p:ext uri="{BB962C8B-B14F-4D97-AF65-F5344CB8AC3E}">
        <p14:creationId xmlns:p14="http://schemas.microsoft.com/office/powerpoint/2010/main" val="69252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To include the </a:t>
            </a:r>
            <a:r>
              <a:rPr lang="en-CA" dirty="0" err="1" smtClean="0"/>
              <a:t>upsampling</a:t>
            </a:r>
            <a:r>
              <a:rPr lang="en-CA" dirty="0" smtClean="0"/>
              <a:t> through </a:t>
            </a:r>
            <a:r>
              <a:rPr lang="en-CA" dirty="0" err="1" smtClean="0"/>
              <a:t>builinear</a:t>
            </a:r>
            <a:r>
              <a:rPr lang="en-CA" baseline="0" dirty="0" smtClean="0"/>
              <a:t> interpolation in the training of the network we need to define the operation as a convolution operation on the feature maps.</a:t>
            </a:r>
            <a:br>
              <a:rPr lang="en-CA" baseline="0" dirty="0" smtClean="0"/>
            </a:br>
            <a:endParaRPr lang="en-CA"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The </a:t>
            </a:r>
            <a:r>
              <a:rPr lang="en-CA" dirty="0" err="1" smtClean="0"/>
              <a:t>upsampling</a:t>
            </a:r>
            <a:r>
              <a:rPr lang="en-CA" dirty="0" smtClean="0"/>
              <a:t> of the feature maps is done with simple 2D bilinear interpolation between pixels </a:t>
            </a:r>
          </a:p>
          <a:p>
            <a:r>
              <a:rPr lang="en-CA" baseline="0" dirty="0" smtClean="0"/>
              <a:t/>
            </a:r>
            <a:br>
              <a:rPr lang="en-CA" baseline="0" dirty="0" smtClean="0"/>
            </a:br>
            <a:r>
              <a:rPr lang="en-CA" baseline="0" dirty="0" smtClean="0"/>
              <a:t>The additional pixels inserted to increase the size of the feature maps </a:t>
            </a:r>
            <a:r>
              <a:rPr lang="en-CA" dirty="0" smtClean="0"/>
              <a:t>are set to a value of zero, then the convolution operation</a:t>
            </a:r>
            <a:r>
              <a:rPr lang="en-CA" baseline="0" dirty="0" smtClean="0"/>
              <a:t> with the bilinear interpolation kernel populates the pixels with the interpolated values </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13</a:t>
            </a:fld>
            <a:endParaRPr lang="en-CA"/>
          </a:p>
        </p:txBody>
      </p:sp>
    </p:spTree>
    <p:extLst>
      <p:ext uri="{BB962C8B-B14F-4D97-AF65-F5344CB8AC3E}">
        <p14:creationId xmlns:p14="http://schemas.microsoft.com/office/powerpoint/2010/main" val="1247410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With this definition we can calculate the gradient of the convolution kernel</a:t>
            </a:r>
            <a:r>
              <a:rPr lang="en-CA" baseline="0" dirty="0" smtClean="0"/>
              <a:t> that acts as the interpolation</a:t>
            </a:r>
            <a:r>
              <a:rPr lang="en-CA" dirty="0" smtClean="0"/>
              <a:t> operation.</a:t>
            </a:r>
            <a:r>
              <a:rPr lang="en-CA" baseline="0" dirty="0" smtClean="0"/>
              <a:t> This is then used to calculate the backpropagation of errors to the convolution </a:t>
            </a:r>
            <a:r>
              <a:rPr lang="en-CA" baseline="0" dirty="0" err="1" smtClean="0"/>
              <a:t>kernals</a:t>
            </a:r>
            <a:r>
              <a:rPr lang="en-CA" baseline="0" dirty="0" smtClean="0"/>
              <a:t> of the CNN in each layer.</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14</a:t>
            </a:fld>
            <a:endParaRPr lang="en-CA"/>
          </a:p>
        </p:txBody>
      </p:sp>
    </p:spTree>
    <p:extLst>
      <p:ext uri="{BB962C8B-B14F-4D97-AF65-F5344CB8AC3E}">
        <p14:creationId xmlns:p14="http://schemas.microsoft.com/office/powerpoint/2010/main" val="3596547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output was represented as a signed distance function:</a:t>
            </a:r>
            <a:br>
              <a:rPr lang="en-CA" dirty="0" smtClean="0"/>
            </a:br>
            <a:r>
              <a:rPr lang="en-CA" dirty="0" smtClean="0"/>
              <a:t/>
            </a:r>
            <a:br>
              <a:rPr lang="en-CA" dirty="0" smtClean="0"/>
            </a:br>
            <a:r>
              <a:rPr lang="en-CA" dirty="0" smtClean="0"/>
              <a:t>The magnitude of signed distance function value at each pixel represents its distance to the building boundary.</a:t>
            </a:r>
          </a:p>
          <a:p>
            <a:endParaRPr lang="en-CA" dirty="0" smtClean="0"/>
          </a:p>
          <a:p>
            <a:r>
              <a:rPr lang="en-CA" dirty="0" smtClean="0"/>
              <a:t>The sign of the function represents weather the pixel is in or outside the building boundary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
            </a:r>
            <a:br>
              <a:rPr lang="en-CA" dirty="0" smtClean="0"/>
            </a:br>
            <a:r>
              <a:rPr lang="en-CA" dirty="0" smtClean="0"/>
              <a:t>This, the author</a:t>
            </a:r>
            <a:r>
              <a:rPr lang="en-CA" baseline="0" dirty="0" smtClean="0"/>
              <a:t> argues…  </a:t>
            </a:r>
            <a:r>
              <a:rPr lang="en-CA" dirty="0" smtClean="0"/>
              <a:t>is significant since its output format can influences the type of information cues learnt.</a:t>
            </a:r>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15</a:t>
            </a:fld>
            <a:endParaRPr lang="en-CA"/>
          </a:p>
        </p:txBody>
      </p:sp>
    </p:spTree>
    <p:extLst>
      <p:ext uri="{BB962C8B-B14F-4D97-AF65-F5344CB8AC3E}">
        <p14:creationId xmlns:p14="http://schemas.microsoft.com/office/powerpoint/2010/main" val="91049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Some comment on the data and data</a:t>
            </a:r>
            <a:r>
              <a:rPr lang="en-CA" baseline="0" dirty="0" smtClean="0"/>
              <a:t> prep</a:t>
            </a:r>
            <a:br>
              <a:rPr lang="en-CA" baseline="0" dirty="0" smtClean="0"/>
            </a:br>
            <a:r>
              <a:rPr lang="en-CA" baseline="0" dirty="0" smtClean="0"/>
              <a:t/>
            </a:r>
            <a:br>
              <a:rPr lang="en-CA" baseline="0" dirty="0" smtClean="0"/>
            </a:br>
            <a:r>
              <a:rPr lang="en-CA" dirty="0" smtClean="0"/>
              <a:t>collection of aerial images at 0.3 meter resolution covering the entire Washington D.C. area</a:t>
            </a:r>
            <a:br>
              <a:rPr lang="en-CA" dirty="0" smtClean="0"/>
            </a:br>
            <a:endParaRPr lang="en-CA" dirty="0" smtClean="0"/>
          </a:p>
          <a:p>
            <a:r>
              <a:rPr lang="en-CA" dirty="0" smtClean="0"/>
              <a:t>corresponding building footprint layer in form of vector data downloaded from a public GIS database</a:t>
            </a:r>
          </a:p>
          <a:p>
            <a:pPr lvl="1"/>
            <a:r>
              <a:rPr lang="en-CA" dirty="0" smtClean="0">
                <a:hlinkClick r:id="rId3"/>
              </a:rPr>
              <a:t>http://opendata.dc.gov/</a:t>
            </a:r>
            <a:endParaRPr lang="en-CA" dirty="0" smtClean="0"/>
          </a:p>
          <a:p>
            <a:pPr lvl="1"/>
            <a:r>
              <a:rPr lang="en-CA" dirty="0" smtClean="0">
                <a:hlinkClick r:id="rId4"/>
              </a:rPr>
              <a:t>http://www.openstreetmap.org</a:t>
            </a:r>
            <a:r>
              <a:rPr lang="en-CA" dirty="0" smtClean="0"/>
              <a:t/>
            </a:r>
            <a:br>
              <a:rPr lang="en-CA" dirty="0" smtClean="0"/>
            </a:br>
            <a:endParaRPr lang="en-CA" dirty="0" smtClean="0"/>
          </a:p>
          <a:p>
            <a:r>
              <a:rPr lang="en-CA" dirty="0" smtClean="0"/>
              <a:t>The images were also tiled into 500x500 sized images that contained complete building footprints in order to obtain meaningful outputs with the signed distance function</a:t>
            </a:r>
            <a:br>
              <a:rPr lang="en-CA" dirty="0" smtClean="0"/>
            </a:br>
            <a:endParaRPr lang="en-CA" dirty="0" smtClean="0"/>
          </a:p>
          <a:p>
            <a:r>
              <a:rPr lang="en-CA" dirty="0" smtClean="0"/>
              <a:t>Misalignment in georeferenced data between the building footprint and aerial imagery was also corrected by calculating the highest correlation coefficient.</a:t>
            </a:r>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16</a:t>
            </a:fld>
            <a:endParaRPr lang="en-CA"/>
          </a:p>
        </p:txBody>
      </p:sp>
    </p:spTree>
    <p:extLst>
      <p:ext uri="{BB962C8B-B14F-4D97-AF65-F5344CB8AC3E}">
        <p14:creationId xmlns:p14="http://schemas.microsoft.com/office/powerpoint/2010/main" val="3596440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the experiment ten test images were used without the preprocessing described earlier (tiling, fixing misalignments).</a:t>
            </a:r>
          </a:p>
          <a:p>
            <a:endParaRPr lang="en-CA" dirty="0" smtClean="0"/>
          </a:p>
          <a:p>
            <a:r>
              <a:rPr lang="en-CA" dirty="0" smtClean="0"/>
              <a:t>Results of two images are shown in Fig. 4 &amp; 5, where pixels with output values between -0.5 and 0.5 are marked in blue and pixels with output values larger than 0.5 are marked in transparent red:</a:t>
            </a:r>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17</a:t>
            </a:fld>
            <a:endParaRPr lang="en-CA"/>
          </a:p>
        </p:txBody>
      </p:sp>
    </p:spTree>
    <p:extLst>
      <p:ext uri="{BB962C8B-B14F-4D97-AF65-F5344CB8AC3E}">
        <p14:creationId xmlns:p14="http://schemas.microsoft.com/office/powerpoint/2010/main" val="2848396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18</a:t>
            </a:fld>
            <a:endParaRPr lang="en-CA"/>
          </a:p>
        </p:txBody>
      </p:sp>
    </p:spTree>
    <p:extLst>
      <p:ext uri="{BB962C8B-B14F-4D97-AF65-F5344CB8AC3E}">
        <p14:creationId xmlns:p14="http://schemas.microsoft.com/office/powerpoint/2010/main" val="2905375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19</a:t>
            </a:fld>
            <a:endParaRPr lang="en-CA"/>
          </a:p>
        </p:txBody>
      </p:sp>
    </p:spTree>
    <p:extLst>
      <p:ext uri="{BB962C8B-B14F-4D97-AF65-F5344CB8AC3E}">
        <p14:creationId xmlns:p14="http://schemas.microsoft.com/office/powerpoint/2010/main" val="366696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name of the paper discussed</a:t>
            </a:r>
            <a:r>
              <a:rPr lang="en-CA" baseline="0" dirty="0" smtClean="0"/>
              <a:t> is </a:t>
            </a:r>
            <a:r>
              <a:rPr lang="en-CA" i="1" u="sng" dirty="0" smtClean="0"/>
              <a:t>Automatic Building Extraction in Aerial Scenes Using Convolutional Networks </a:t>
            </a:r>
            <a:r>
              <a:rPr lang="en-CA" b="1" i="1" u="sng" dirty="0" smtClean="0"/>
              <a:t>by </a:t>
            </a:r>
            <a:r>
              <a:rPr lang="en-CA" b="1" dirty="0" smtClean="0"/>
              <a:t>Yuan, </a:t>
            </a:r>
            <a:r>
              <a:rPr lang="en-CA" b="1" dirty="0" err="1" smtClean="0"/>
              <a:t>Jiangye</a:t>
            </a:r>
            <a:endParaRPr lang="en-CA" b="1" dirty="0"/>
          </a:p>
        </p:txBody>
      </p:sp>
      <p:sp>
        <p:nvSpPr>
          <p:cNvPr id="4" name="Slide Number Placeholder 3"/>
          <p:cNvSpPr>
            <a:spLocks noGrp="1"/>
          </p:cNvSpPr>
          <p:nvPr>
            <p:ph type="sldNum" sz="quarter" idx="10"/>
          </p:nvPr>
        </p:nvSpPr>
        <p:spPr/>
        <p:txBody>
          <a:bodyPr/>
          <a:lstStyle/>
          <a:p>
            <a:fld id="{E8EB2389-6D3A-4E0F-A983-904C2165251E}" type="slidenum">
              <a:rPr lang="en-CA" smtClean="0"/>
              <a:t>2</a:t>
            </a:fld>
            <a:endParaRPr lang="en-CA"/>
          </a:p>
        </p:txBody>
      </p:sp>
    </p:spTree>
    <p:extLst>
      <p:ext uri="{BB962C8B-B14F-4D97-AF65-F5344CB8AC3E}">
        <p14:creationId xmlns:p14="http://schemas.microsoft.com/office/powerpoint/2010/main" val="1650985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output representation used in CNN training is significant since its format can influences the type of information cues.</a:t>
            </a:r>
          </a:p>
          <a:p>
            <a:endParaRPr lang="en-CA" dirty="0" smtClean="0"/>
          </a:p>
          <a:p>
            <a:r>
              <a:rPr lang="en-CA" dirty="0" smtClean="0"/>
              <a:t>GIS data is a strong candidate for CNN training due to its general availability and labeled nature</a:t>
            </a:r>
          </a:p>
          <a:p>
            <a:endParaRPr lang="en-CA" dirty="0" smtClean="0"/>
          </a:p>
          <a:p>
            <a:r>
              <a:rPr lang="en-CA" dirty="0" smtClean="0"/>
              <a:t>Georeferenced data requires </a:t>
            </a:r>
            <a:r>
              <a:rPr lang="en-CA" dirty="0" err="1" smtClean="0"/>
              <a:t>upsampling</a:t>
            </a:r>
            <a:r>
              <a:rPr lang="en-CA" dirty="0" smtClean="0"/>
              <a:t> to preserve spatial information in CNNs due to pooling layers.</a:t>
            </a:r>
          </a:p>
          <a:p>
            <a:endParaRPr lang="en-CA" dirty="0" smtClean="0"/>
          </a:p>
          <a:p>
            <a:r>
              <a:rPr lang="en-CA" dirty="0" smtClean="0"/>
              <a:t>CNN systems have shown an impressive ability to generalize the sample data to both urban and suburban scenes</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22</a:t>
            </a:fld>
            <a:endParaRPr lang="en-CA"/>
          </a:p>
        </p:txBody>
      </p:sp>
    </p:spTree>
    <p:extLst>
      <p:ext uri="{BB962C8B-B14F-4D97-AF65-F5344CB8AC3E}">
        <p14:creationId xmlns:p14="http://schemas.microsoft.com/office/powerpoint/2010/main" val="352861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main objective of the paper is</a:t>
            </a:r>
            <a:r>
              <a:rPr lang="en-CA" baseline="0" dirty="0" smtClean="0"/>
              <a:t> to extract the building footprints from aerial images, this essentially requires a map of the footprints to be created from of the images of the buildings. This requires semantic object detection to distinguish between buildings and other non-building structures, like a parking lot, and to segment the objects in the image.</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3</a:t>
            </a:fld>
            <a:endParaRPr lang="en-CA"/>
          </a:p>
        </p:txBody>
      </p:sp>
    </p:spTree>
    <p:extLst>
      <p:ext uri="{BB962C8B-B14F-4D97-AF65-F5344CB8AC3E}">
        <p14:creationId xmlns:p14="http://schemas.microsoft.com/office/powerpoint/2010/main" val="141155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Font typeface="Times New Roman" pitchFamily="18" charset="0"/>
              <a:buChar char="•"/>
            </a:pPr>
            <a:r>
              <a:rPr lang="en-CA" dirty="0" smtClean="0"/>
              <a:t>For segmenting buildings, there are two commonly used output representations:</a:t>
            </a:r>
          </a:p>
          <a:p>
            <a:pPr marL="914400" lvl="1" indent="-457200">
              <a:lnSpc>
                <a:spcPct val="90000"/>
              </a:lnSpc>
              <a:buFont typeface="+mj-lt"/>
              <a:buAutoNum type="arabicPeriod"/>
            </a:pPr>
            <a:r>
              <a:rPr lang="en-US" dirty="0" smtClean="0">
                <a:latin typeface="Arial" pitchFamily="34" charset="0"/>
                <a:cs typeface="Arial" pitchFamily="34" charset="0"/>
              </a:rPr>
              <a:t>Region Maps – or - “Masks”</a:t>
            </a:r>
          </a:p>
          <a:p>
            <a:pPr lvl="2">
              <a:lnSpc>
                <a:spcPct val="90000"/>
              </a:lnSpc>
            </a:pPr>
            <a:r>
              <a:rPr lang="en-US" dirty="0" smtClean="0">
                <a:latin typeface="Arial" pitchFamily="34" charset="0"/>
                <a:cs typeface="Arial" pitchFamily="34" charset="0"/>
              </a:rPr>
              <a:t>Representing the individual pixels corresponding to the building</a:t>
            </a:r>
          </a:p>
          <a:p>
            <a:pPr marL="914400" lvl="1" indent="-457200">
              <a:lnSpc>
                <a:spcPct val="90000"/>
              </a:lnSpc>
              <a:buFont typeface="+mj-lt"/>
              <a:buAutoNum type="arabicPeriod"/>
            </a:pPr>
            <a:r>
              <a:rPr lang="en-US" dirty="0" smtClean="0">
                <a:latin typeface="Arial" pitchFamily="34" charset="0"/>
                <a:cs typeface="Arial" pitchFamily="34" charset="0"/>
              </a:rPr>
              <a:t>Building Outlines</a:t>
            </a:r>
          </a:p>
          <a:p>
            <a:pPr lvl="2">
              <a:lnSpc>
                <a:spcPct val="90000"/>
              </a:lnSpc>
            </a:pPr>
            <a:r>
              <a:rPr lang="en-US" dirty="0" smtClean="0">
                <a:latin typeface="Arial" pitchFamily="34" charset="0"/>
                <a:cs typeface="Arial" pitchFamily="34" charset="0"/>
              </a:rPr>
              <a:t>Representing the contours/boundaries of the buildings</a:t>
            </a:r>
          </a:p>
          <a:p>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4</a:t>
            </a:fld>
            <a:endParaRPr lang="en-CA"/>
          </a:p>
        </p:txBody>
      </p:sp>
    </p:spTree>
    <p:extLst>
      <p:ext uri="{BB962C8B-B14F-4D97-AF65-F5344CB8AC3E}">
        <p14:creationId xmlns:p14="http://schemas.microsoft.com/office/powerpoint/2010/main" val="422416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Individually, both these representations have some</a:t>
            </a:r>
            <a:r>
              <a:rPr lang="en-CA" baseline="0" dirty="0" smtClean="0"/>
              <a:t> weaknesses. </a:t>
            </a:r>
            <a:r>
              <a:rPr lang="en-CA" baseline="0" dirty="0" err="1" smtClean="0"/>
              <a:t>Namley</a:t>
            </a:r>
            <a:r>
              <a:rPr lang="en-CA" baseline="0" dirty="0" smtClean="0"/>
              <a:t>, for boarder or contour maps: </a:t>
            </a:r>
          </a:p>
          <a:p>
            <a:endParaRPr lang="en-CA"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dk1"/>
                </a:solidFill>
                <a:latin typeface="+mn-lt"/>
                <a:ea typeface="+mn-ea"/>
                <a:cs typeface="+mn-cs"/>
              </a:rPr>
              <a:t>The extracted contours do not guarantee to be closed contours could produce misshaped building outlines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smtClean="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u="none" strike="noStrike" kern="1200" baseline="0" dirty="0" smtClean="0">
                <a:solidFill>
                  <a:schemeClr val="dk1"/>
                </a:solidFill>
                <a:latin typeface="+mn-lt"/>
                <a:ea typeface="+mn-ea"/>
                <a:cs typeface="+mn-cs"/>
              </a:rPr>
              <a:t>Contour representation also abandons valuable information of whether pixels are inside or outside buildings</a:t>
            </a:r>
            <a:endParaRPr lang="en-CA"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smtClean="0">
              <a:solidFill>
                <a:schemeClr val="dk1"/>
              </a:solidFill>
              <a:latin typeface="+mn-lt"/>
              <a:ea typeface="+mn-ea"/>
              <a:cs typeface="+mn-cs"/>
            </a:endParaRPr>
          </a:p>
          <a:p>
            <a:r>
              <a:rPr lang="en-CA" dirty="0" smtClean="0"/>
              <a:t>For region maps;</a:t>
            </a:r>
            <a:br>
              <a:rPr lang="en-CA" dirty="0" smtClean="0"/>
            </a:br>
            <a:r>
              <a:rPr lang="en-CA" dirty="0" smtClean="0"/>
              <a:t/>
            </a:r>
            <a:br>
              <a:rPr lang="en-CA" dirty="0" smtClean="0"/>
            </a:br>
            <a:r>
              <a:rPr lang="en-CA" dirty="0" smtClean="0"/>
              <a:t>If two buildings are adjacent, we</a:t>
            </a:r>
            <a:r>
              <a:rPr lang="en-CA" baseline="0" dirty="0" smtClean="0"/>
              <a:t> loose the information that represents the boundary between them.</a:t>
            </a:r>
            <a:endParaRPr lang="en-CA" dirty="0"/>
          </a:p>
        </p:txBody>
      </p:sp>
      <p:sp>
        <p:nvSpPr>
          <p:cNvPr id="4" name="Slide Number Placeholder 3"/>
          <p:cNvSpPr>
            <a:spLocks noGrp="1"/>
          </p:cNvSpPr>
          <p:nvPr>
            <p:ph type="sldNum" sz="quarter" idx="10"/>
          </p:nvPr>
        </p:nvSpPr>
        <p:spPr/>
        <p:txBody>
          <a:bodyPr/>
          <a:lstStyle/>
          <a:p>
            <a:fld id="{E8EB2389-6D3A-4E0F-A983-904C2165251E}" type="slidenum">
              <a:rPr lang="en-CA" smtClean="0"/>
              <a:t>5</a:t>
            </a:fld>
            <a:endParaRPr lang="en-CA"/>
          </a:p>
        </p:txBody>
      </p:sp>
    </p:spTree>
    <p:extLst>
      <p:ext uri="{BB962C8B-B14F-4D97-AF65-F5344CB8AC3E}">
        <p14:creationId xmlns:p14="http://schemas.microsoft.com/office/powerpoint/2010/main" val="345143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 of using a Convolutional Networks itself has its challenges</a:t>
            </a:r>
            <a:r>
              <a:rPr lang="en-US" baseline="0" dirty="0" smtClean="0"/>
              <a:t> and strengths, namely</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E8EB2389-6D3A-4E0F-A983-904C2165251E}" type="slidenum">
              <a:rPr lang="en-CA" smtClean="0"/>
              <a:t>6</a:t>
            </a:fld>
            <a:endParaRPr lang="en-CA"/>
          </a:p>
        </p:txBody>
      </p:sp>
    </p:spTree>
    <p:extLst>
      <p:ext uri="{BB962C8B-B14F-4D97-AF65-F5344CB8AC3E}">
        <p14:creationId xmlns:p14="http://schemas.microsoft.com/office/powerpoint/2010/main" val="314436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1"/>
            <a:r>
              <a:rPr lang="en-US" dirty="0" smtClean="0"/>
              <a:t>Deep CNNs have well established performance in image classification problems, but not many effective applications for segmentation of semantic objects</a:t>
            </a:r>
          </a:p>
          <a:p>
            <a:pPr lvl="1"/>
            <a:endParaRPr lang="en-US" dirty="0" smtClean="0"/>
          </a:p>
        </p:txBody>
      </p:sp>
      <p:sp>
        <p:nvSpPr>
          <p:cNvPr id="4" name="Slide Number Placeholder 3"/>
          <p:cNvSpPr>
            <a:spLocks noGrp="1"/>
          </p:cNvSpPr>
          <p:nvPr>
            <p:ph type="sldNum" sz="quarter" idx="10"/>
          </p:nvPr>
        </p:nvSpPr>
        <p:spPr/>
        <p:txBody>
          <a:bodyPr/>
          <a:lstStyle/>
          <a:p>
            <a:fld id="{E8EB2389-6D3A-4E0F-A983-904C2165251E}" type="slidenum">
              <a:rPr lang="en-CA" smtClean="0"/>
              <a:t>7</a:t>
            </a:fld>
            <a:endParaRPr lang="en-CA"/>
          </a:p>
        </p:txBody>
      </p:sp>
    </p:spTree>
    <p:extLst>
      <p:ext uri="{BB962C8B-B14F-4D97-AF65-F5344CB8AC3E}">
        <p14:creationId xmlns:p14="http://schemas.microsoft.com/office/powerpoint/2010/main" val="3178568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p>
          <a:p>
            <a:pPr lvl="1"/>
            <a:r>
              <a:rPr lang="en-GB" dirty="0" smtClean="0"/>
              <a:t>CNNs are good at extracting multiscale hierarchical information from images, but the pooling stage discards spatial information that is crucial for dense prediction of segmentation regions</a:t>
            </a:r>
          </a:p>
        </p:txBody>
      </p:sp>
      <p:sp>
        <p:nvSpPr>
          <p:cNvPr id="4" name="Slide Number Placeholder 3"/>
          <p:cNvSpPr>
            <a:spLocks noGrp="1"/>
          </p:cNvSpPr>
          <p:nvPr>
            <p:ph type="sldNum" sz="quarter" idx="10"/>
          </p:nvPr>
        </p:nvSpPr>
        <p:spPr/>
        <p:txBody>
          <a:bodyPr/>
          <a:lstStyle/>
          <a:p>
            <a:fld id="{E8EB2389-6D3A-4E0F-A983-904C2165251E}" type="slidenum">
              <a:rPr lang="en-CA" smtClean="0"/>
              <a:t>8</a:t>
            </a:fld>
            <a:endParaRPr lang="en-CA"/>
          </a:p>
        </p:txBody>
      </p:sp>
    </p:spTree>
    <p:extLst>
      <p:ext uri="{BB962C8B-B14F-4D97-AF65-F5344CB8AC3E}">
        <p14:creationId xmlns:p14="http://schemas.microsoft.com/office/powerpoint/2010/main" val="18856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dirty="0" smtClean="0"/>
          </a:p>
          <a:p>
            <a:pPr lvl="1"/>
            <a:r>
              <a:rPr lang="en-GB" dirty="0" smtClean="0"/>
              <a:t>CNNs require large training sets that are often involve very labour intensive collect and manually label in order to provide robust classification and the ability to generalize classification beyond the training sample. Fortunately, for the building footprints massive amounts of georeferenced data is available from various GIS sources.</a:t>
            </a:r>
            <a:endParaRPr lang="en-GB" dirty="0"/>
          </a:p>
        </p:txBody>
      </p:sp>
      <p:sp>
        <p:nvSpPr>
          <p:cNvPr id="4" name="Slide Number Placeholder 3"/>
          <p:cNvSpPr>
            <a:spLocks noGrp="1"/>
          </p:cNvSpPr>
          <p:nvPr>
            <p:ph type="sldNum" sz="quarter" idx="10"/>
          </p:nvPr>
        </p:nvSpPr>
        <p:spPr/>
        <p:txBody>
          <a:bodyPr/>
          <a:lstStyle/>
          <a:p>
            <a:fld id="{E8EB2389-6D3A-4E0F-A983-904C2165251E}" type="slidenum">
              <a:rPr lang="en-CA" smtClean="0"/>
              <a:t>9</a:t>
            </a:fld>
            <a:endParaRPr lang="en-CA"/>
          </a:p>
        </p:txBody>
      </p:sp>
    </p:spTree>
    <p:extLst>
      <p:ext uri="{BB962C8B-B14F-4D97-AF65-F5344CB8AC3E}">
        <p14:creationId xmlns:p14="http://schemas.microsoft.com/office/powerpoint/2010/main" val="258167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1" y="0"/>
            <a:ext cx="9144001"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CA">
                <a:solidFill>
                  <a:srgbClr val="FFFFFF"/>
                </a:solidFill>
                <a:latin typeface="Arial" charset="0"/>
                <a:ea typeface="ＭＳ Ｐゴシック" charset="0"/>
                <a:cs typeface="Arial" charset="0"/>
              </a:rPr>
              <a:t>Click to edit Master text styles</a:t>
            </a:r>
          </a:p>
          <a:p>
            <a:pPr lvl="1">
              <a:defRPr/>
            </a:pPr>
            <a:r>
              <a:rPr lang="en-CA">
                <a:solidFill>
                  <a:srgbClr val="FFFFFF"/>
                </a:solidFill>
                <a:latin typeface="Arial" charset="0"/>
                <a:ea typeface="ＭＳ Ｐゴシック" charset="0"/>
                <a:cs typeface="Arial" charset="0"/>
              </a:rPr>
              <a:t>Second level</a:t>
            </a:r>
          </a:p>
          <a:p>
            <a:pPr lvl="2">
              <a:defRPr/>
            </a:pPr>
            <a:r>
              <a:rPr lang="en-CA">
                <a:solidFill>
                  <a:srgbClr val="FFFFFF"/>
                </a:solidFill>
                <a:latin typeface="Arial" charset="0"/>
                <a:ea typeface="ＭＳ Ｐゴシック" charset="0"/>
                <a:cs typeface="Arial" charset="0"/>
              </a:rPr>
              <a:t>Third level</a:t>
            </a:r>
          </a:p>
          <a:p>
            <a:pPr lvl="3">
              <a:defRPr/>
            </a:pPr>
            <a:r>
              <a:rPr lang="en-CA">
                <a:solidFill>
                  <a:srgbClr val="FFFFFF"/>
                </a:solidFill>
                <a:latin typeface="Arial" charset="0"/>
                <a:ea typeface="ＭＳ Ｐゴシック" charset="0"/>
                <a:cs typeface="Arial" charset="0"/>
              </a:rPr>
              <a:t>Fourth level</a:t>
            </a:r>
          </a:p>
          <a:p>
            <a:pPr lvl="4">
              <a:defRPr/>
            </a:pPr>
            <a:r>
              <a:rPr lang="en-CA">
                <a:solidFill>
                  <a:srgbClr val="FFFFFF"/>
                </a:solidFill>
                <a:latin typeface="Arial" charset="0"/>
                <a:ea typeface="ＭＳ Ｐゴシック" charset="0"/>
                <a:cs typeface="Arial" charset="0"/>
              </a:rPr>
              <a:t>Fifth level</a:t>
            </a:r>
            <a:endParaRPr lang="en-US">
              <a:solidFill>
                <a:srgbClr val="FFFFFF"/>
              </a:solidFill>
              <a:latin typeface="Arial" charset="0"/>
              <a:ea typeface="ＭＳ Ｐゴシック" charset="0"/>
              <a:cs typeface="Arial" charset="0"/>
            </a:endParaRPr>
          </a:p>
          <a:p>
            <a:pPr algn="ctr">
              <a:defRPr/>
            </a:pPr>
            <a:endParaRPr lang="en-US">
              <a:solidFill>
                <a:srgbClr val="FFFFFF"/>
              </a:solidFill>
              <a:latin typeface="Arial" charset="0"/>
              <a:ea typeface="ＭＳ Ｐゴシック" charset="0"/>
              <a:cs typeface="Arial" charset="0"/>
            </a:endParaRPr>
          </a:p>
        </p:txBody>
      </p:sp>
      <p:sp>
        <p:nvSpPr>
          <p:cNvPr id="7" name="Rectangle 6"/>
          <p:cNvSpPr/>
          <p:nvPr userDrawn="1"/>
        </p:nvSpPr>
        <p:spPr>
          <a:xfrm>
            <a:off x="1652925" y="3296073"/>
            <a:ext cx="7491076" cy="322552"/>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defRPr/>
            </a:pPr>
            <a:endParaRPr lang="en-US" smtClean="0">
              <a:solidFill>
                <a:srgbClr val="FFFFFF"/>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59663" y="6138863"/>
            <a:ext cx="1400175"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descr="http://lassonde.yorku.ca/wp-content/uploads/2013/03/LassondeVerticalLogo12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78675" y="5437188"/>
            <a:ext cx="1962150"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1546577" y="1438761"/>
            <a:ext cx="5458968" cy="1048684"/>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1546577" y="2487632"/>
            <a:ext cx="5458968" cy="621792"/>
          </a:xfrm>
          <a:prstGeom prst="rect">
            <a:avLst/>
          </a:prstGeo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6" name="Content Placeholder 5"/>
          <p:cNvSpPr>
            <a:spLocks noGrp="1"/>
          </p:cNvSpPr>
          <p:nvPr>
            <p:ph sz="quarter" idx="10"/>
          </p:nvPr>
        </p:nvSpPr>
        <p:spPr>
          <a:xfrm>
            <a:off x="1545978" y="5417514"/>
            <a:ext cx="5232400" cy="419100"/>
          </a:xfrm>
          <a:prstGeom prst="rect">
            <a:avLst/>
          </a:prstGeom>
        </p:spPr>
        <p:txBody>
          <a:bodyPr vert="horz"/>
          <a:lstStyle>
            <a:lvl1pPr marL="0" marR="0" indent="0" algn="l" defTabSz="914400" rtl="0" eaLnBrk="1" fontAlgn="auto" latinLnBrk="0" hangingPunct="1">
              <a:lnSpc>
                <a:spcPct val="100000"/>
              </a:lnSpc>
              <a:spcBef>
                <a:spcPts val="1800"/>
              </a:spcBef>
              <a:spcAft>
                <a:spcPts val="0"/>
              </a:spcAft>
              <a:buClr>
                <a:schemeClr val="accent1"/>
              </a:buClr>
              <a:buSzPct val="100000"/>
              <a:buFont typeface="Wingdings 2" pitchFamily="18" charset="2"/>
              <a:buNone/>
              <a:tabLst/>
              <a:defRPr sz="2000"/>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79199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Image and Content">
    <p:spTree>
      <p:nvGrpSpPr>
        <p:cNvPr id="1" name=""/>
        <p:cNvGrpSpPr/>
        <p:nvPr/>
      </p:nvGrpSpPr>
      <p:grpSpPr>
        <a:xfrm>
          <a:off x="0" y="0"/>
          <a:ext cx="0" cy="0"/>
          <a:chOff x="0" y="0"/>
          <a:chExt cx="0" cy="0"/>
        </a:xfrm>
      </p:grpSpPr>
      <p:sp>
        <p:nvSpPr>
          <p:cNvPr id="4" name="Rectangle 3"/>
          <p:cNvSpPr/>
          <p:nvPr userDrawn="1"/>
        </p:nvSpPr>
        <p:spPr>
          <a:xfrm>
            <a:off x="1" y="0"/>
            <a:ext cx="314680" cy="6858000"/>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defRPr/>
            </a:pPr>
            <a:endParaRPr lang="en-US" smtClean="0">
              <a:solidFill>
                <a:srgbClr val="FFFFFF"/>
              </a:solidFill>
            </a:endParaRPr>
          </a:p>
        </p:txBody>
      </p:sp>
      <p:sp>
        <p:nvSpPr>
          <p:cNvPr id="5" name="Title 1"/>
          <p:cNvSpPr>
            <a:spLocks noGrp="1"/>
          </p:cNvSpPr>
          <p:nvPr>
            <p:ph type="title"/>
          </p:nvPr>
        </p:nvSpPr>
        <p:spPr>
          <a:xfrm>
            <a:off x="685554" y="274638"/>
            <a:ext cx="8159218" cy="1034288"/>
          </a:xfrm>
          <a:prstGeom prst="rect">
            <a:avLst/>
          </a:prstGeom>
        </p:spPr>
        <p:txBody>
          <a:bodyPr/>
          <a:lstStyle>
            <a:lvl1pPr algn="l">
              <a:defRPr sz="4000">
                <a:solidFill>
                  <a:schemeClr val="tx1">
                    <a:lumMod val="65000"/>
                    <a:lumOff val="35000"/>
                  </a:schemeClr>
                </a:solidFill>
              </a:defRPr>
            </a:lvl1pPr>
          </a:lstStyle>
          <a:p>
            <a:r>
              <a:rPr lang="en-US" smtClean="0"/>
              <a:t>Click to edit Master title style</a:t>
            </a:r>
            <a:endParaRPr lang="en-US" dirty="0"/>
          </a:p>
        </p:txBody>
      </p:sp>
      <p:sp>
        <p:nvSpPr>
          <p:cNvPr id="8" name="Content Placeholder 2"/>
          <p:cNvSpPr>
            <a:spLocks noGrp="1"/>
          </p:cNvSpPr>
          <p:nvPr>
            <p:ph idx="1"/>
          </p:nvPr>
        </p:nvSpPr>
        <p:spPr>
          <a:xfrm>
            <a:off x="685554" y="1308926"/>
            <a:ext cx="8159218" cy="4082066"/>
          </a:xfrm>
          <a:prstGeom prst="rect">
            <a:avLst/>
          </a:prstGeom>
        </p:spPr>
        <p:txBody>
          <a:bodyPr/>
          <a:lstStyle>
            <a:lvl1pPr marL="342900" indent="-342900">
              <a:buClrTx/>
              <a:buFont typeface="Arial"/>
              <a:buChar char="•"/>
              <a:defRPr sz="2400">
                <a:solidFill>
                  <a:schemeClr val="tx1">
                    <a:lumMod val="65000"/>
                    <a:lumOff val="35000"/>
                  </a:schemeClr>
                </a:solidFill>
              </a:defRPr>
            </a:lvl1pPr>
            <a:lvl2pPr marL="800100" indent="-342900">
              <a:buClrTx/>
              <a:buFont typeface="Arial"/>
              <a:buChar char="•"/>
              <a:defRPr sz="2200" baseline="0">
                <a:solidFill>
                  <a:schemeClr val="tx1">
                    <a:lumMod val="65000"/>
                    <a:lumOff val="35000"/>
                  </a:schemeClr>
                </a:solidFill>
              </a:defRPr>
            </a:lvl2pPr>
            <a:lvl3pPr marL="1257300" indent="-342900">
              <a:buClrTx/>
              <a:buFont typeface="Arial"/>
              <a:buChar char="•"/>
              <a:defRPr sz="2000">
                <a:solidFill>
                  <a:schemeClr val="tx1">
                    <a:lumMod val="65000"/>
                    <a:lumOff val="35000"/>
                  </a:schemeClr>
                </a:solidFill>
              </a:defRPr>
            </a:lvl3pPr>
            <a:lvl4pPr marL="1657350" indent="-285750">
              <a:buClrTx/>
              <a:buFont typeface="Arial"/>
              <a:buChar char="•"/>
              <a:defRPr sz="1800">
                <a:solidFill>
                  <a:schemeClr val="tx1">
                    <a:lumMod val="65000"/>
                    <a:lumOff val="35000"/>
                  </a:schemeClr>
                </a:solidFill>
              </a:defRPr>
            </a:lvl4pPr>
            <a:lvl5pPr marL="2114550" indent="-285750">
              <a:buClrTx/>
              <a:buFont typeface="Arial"/>
              <a:buChar char="•"/>
              <a:defRPr sz="1600">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49974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4" name="Rectangle 3"/>
          <p:cNvSpPr/>
          <p:nvPr userDrawn="1"/>
        </p:nvSpPr>
        <p:spPr>
          <a:xfrm>
            <a:off x="1" y="0"/>
            <a:ext cx="314680" cy="6858000"/>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defRPr/>
            </a:pPr>
            <a:endParaRPr lang="en-US" smtClean="0">
              <a:solidFill>
                <a:srgbClr val="FFFFFF"/>
              </a:solidFill>
            </a:endParaRPr>
          </a:p>
        </p:txBody>
      </p:sp>
      <p:sp>
        <p:nvSpPr>
          <p:cNvPr id="7" name="Title 1"/>
          <p:cNvSpPr>
            <a:spLocks noGrp="1"/>
          </p:cNvSpPr>
          <p:nvPr>
            <p:ph type="title"/>
          </p:nvPr>
        </p:nvSpPr>
        <p:spPr>
          <a:xfrm>
            <a:off x="685554" y="274638"/>
            <a:ext cx="8159218" cy="948705"/>
          </a:xfrm>
          <a:prstGeom prst="rect">
            <a:avLst/>
          </a:prstGeom>
        </p:spPr>
        <p:txBody>
          <a:bodyPr/>
          <a:lstStyle>
            <a:lvl1pPr algn="l">
              <a:defRPr sz="4000">
                <a:solidFill>
                  <a:schemeClr val="tx1">
                    <a:lumMod val="65000"/>
                    <a:lumOff val="35000"/>
                  </a:schemeClr>
                </a:solidFill>
              </a:defRPr>
            </a:lvl1pPr>
          </a:lstStyle>
          <a:p>
            <a:r>
              <a:rPr lang="en-US" smtClean="0"/>
              <a:t>Click to edit Master title style</a:t>
            </a:r>
            <a:endParaRPr lang="en-US" dirty="0"/>
          </a:p>
        </p:txBody>
      </p:sp>
      <p:sp>
        <p:nvSpPr>
          <p:cNvPr id="8" name="Content Placeholder 2"/>
          <p:cNvSpPr>
            <a:spLocks noGrp="1"/>
          </p:cNvSpPr>
          <p:nvPr>
            <p:ph idx="1"/>
          </p:nvPr>
        </p:nvSpPr>
        <p:spPr>
          <a:xfrm>
            <a:off x="3652762" y="1308926"/>
            <a:ext cx="5192009" cy="4082066"/>
          </a:xfrm>
          <a:prstGeom prst="rect">
            <a:avLst/>
          </a:prstGeom>
        </p:spPr>
        <p:txBody>
          <a:bodyPr/>
          <a:lstStyle>
            <a:lvl1pPr marL="342900" indent="-342900">
              <a:buClrTx/>
              <a:buFont typeface="Arial"/>
              <a:buChar char="•"/>
              <a:defRPr sz="2400">
                <a:solidFill>
                  <a:schemeClr val="tx1">
                    <a:lumMod val="65000"/>
                    <a:lumOff val="35000"/>
                  </a:schemeClr>
                </a:solidFill>
              </a:defRPr>
            </a:lvl1pPr>
            <a:lvl2pPr marL="800100" indent="-342900">
              <a:buClrTx/>
              <a:buFont typeface="Arial"/>
              <a:buChar char="•"/>
              <a:defRPr sz="2200">
                <a:solidFill>
                  <a:schemeClr val="tx1">
                    <a:lumMod val="65000"/>
                    <a:lumOff val="35000"/>
                  </a:schemeClr>
                </a:solidFill>
              </a:defRPr>
            </a:lvl2pPr>
            <a:lvl3pPr marL="1257300" indent="-342900">
              <a:buClrTx/>
              <a:buFont typeface="Arial"/>
              <a:buChar char="•"/>
              <a:defRPr sz="2000">
                <a:solidFill>
                  <a:schemeClr val="tx1">
                    <a:lumMod val="65000"/>
                    <a:lumOff val="35000"/>
                  </a:schemeClr>
                </a:solidFill>
              </a:defRPr>
            </a:lvl3pPr>
            <a:lvl4pPr marL="1657350" indent="-285750">
              <a:buClrTx/>
              <a:buFont typeface="Arial"/>
              <a:buChar char="•"/>
              <a:defRPr sz="1800">
                <a:solidFill>
                  <a:schemeClr val="tx1">
                    <a:lumMod val="65000"/>
                    <a:lumOff val="35000"/>
                  </a:schemeClr>
                </a:solidFill>
              </a:defRPr>
            </a:lvl4pPr>
            <a:lvl5pPr marL="2114550" indent="-285750">
              <a:buClrTx/>
              <a:buFont typeface="Arial"/>
              <a:buChar char="•"/>
              <a:defRPr sz="1600">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3818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reativ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9466" y="340445"/>
            <a:ext cx="8303493" cy="860808"/>
          </a:xfrm>
          <a:prstGeom prst="rect">
            <a:avLst/>
          </a:prstGeom>
        </p:spPr>
        <p:txBody>
          <a:bodyPr vert="horz" lIns="64291" tIns="32146" rIns="64291" bIns="32146"/>
          <a:lstStyle>
            <a:lvl1pPr algn="l">
              <a:defRPr sz="2800" b="1" i="0" cap="all">
                <a:solidFill>
                  <a:schemeClr val="accent1"/>
                </a:solidFill>
                <a:latin typeface="Open Sans"/>
                <a:cs typeface="Open Sans"/>
              </a:defRPr>
            </a:lvl1pPr>
          </a:lstStyle>
          <a:p>
            <a:pPr lvl="0"/>
            <a:endParaRPr lang="en-US" dirty="0"/>
          </a:p>
        </p:txBody>
      </p:sp>
      <p:sp>
        <p:nvSpPr>
          <p:cNvPr id="7" name="Text Placeholder 6"/>
          <p:cNvSpPr>
            <a:spLocks noGrp="1"/>
          </p:cNvSpPr>
          <p:nvPr>
            <p:ph type="body" sz="quarter" idx="11"/>
          </p:nvPr>
        </p:nvSpPr>
        <p:spPr>
          <a:xfrm>
            <a:off x="369658" y="1555998"/>
            <a:ext cx="8303301" cy="3695775"/>
          </a:xfrm>
          <a:prstGeom prst="rect">
            <a:avLst/>
          </a:prstGeom>
        </p:spPr>
        <p:txBody>
          <a:bodyPr vert="horz" lIns="64291" tIns="32146" rIns="64291" bIns="32146"/>
          <a:lstStyle>
            <a:lvl1pPr algn="l">
              <a:defRPr b="0" i="0">
                <a:solidFill>
                  <a:schemeClr val="bg2">
                    <a:lumMod val="75000"/>
                  </a:schemeClr>
                </a:solidFill>
              </a:defRPr>
            </a:lvl1pPr>
            <a:lvl2pPr algn="l">
              <a:defRPr b="0" i="0">
                <a:solidFill>
                  <a:schemeClr val="bg2">
                    <a:lumMod val="75000"/>
                  </a:schemeClr>
                </a:solidFill>
              </a:defRPr>
            </a:lvl2pPr>
            <a:lvl3pPr algn="l">
              <a:defRPr b="0" i="0">
                <a:solidFill>
                  <a:schemeClr val="bg2">
                    <a:lumMod val="75000"/>
                  </a:schemeClr>
                </a:solidFill>
              </a:defRPr>
            </a:lvl3pPr>
            <a:lvl4pPr algn="l">
              <a:defRPr b="0" i="0">
                <a:solidFill>
                  <a:schemeClr val="bg2">
                    <a:lumMod val="75000"/>
                  </a:schemeClr>
                </a:solidFill>
              </a:defRPr>
            </a:lvl4pPr>
            <a:lvl5pPr algn="l">
              <a:defRPr b="0" i="0">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13186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assiona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9466" y="340445"/>
            <a:ext cx="8303493" cy="860808"/>
          </a:xfrm>
          <a:prstGeom prst="rect">
            <a:avLst/>
          </a:prstGeom>
        </p:spPr>
        <p:txBody>
          <a:bodyPr vert="horz" lIns="64291" tIns="32146" rIns="64291" bIns="32146"/>
          <a:lstStyle>
            <a:lvl1pPr algn="l">
              <a:defRPr sz="2800" b="1" i="0" cap="all">
                <a:solidFill>
                  <a:schemeClr val="accent3"/>
                </a:solidFill>
                <a:latin typeface="Open Sans"/>
                <a:cs typeface="Open Sans"/>
              </a:defRPr>
            </a:lvl1pPr>
          </a:lstStyle>
          <a:p>
            <a:pPr lvl="0"/>
            <a:endParaRPr lang="en-US" dirty="0"/>
          </a:p>
        </p:txBody>
      </p:sp>
      <p:sp>
        <p:nvSpPr>
          <p:cNvPr id="7" name="Text Placeholder 6"/>
          <p:cNvSpPr>
            <a:spLocks noGrp="1"/>
          </p:cNvSpPr>
          <p:nvPr>
            <p:ph type="body" sz="quarter" idx="11"/>
          </p:nvPr>
        </p:nvSpPr>
        <p:spPr>
          <a:xfrm>
            <a:off x="369658" y="1555998"/>
            <a:ext cx="8303301" cy="3695775"/>
          </a:xfrm>
          <a:prstGeom prst="rect">
            <a:avLst/>
          </a:prstGeom>
        </p:spPr>
        <p:txBody>
          <a:bodyPr vert="horz" lIns="64291" tIns="32146" rIns="64291" bIns="32146"/>
          <a:lstStyle>
            <a:lvl1pPr algn="l">
              <a:defRPr b="0" i="0">
                <a:solidFill>
                  <a:schemeClr val="bg2">
                    <a:lumMod val="75000"/>
                  </a:schemeClr>
                </a:solidFill>
              </a:defRPr>
            </a:lvl1pPr>
            <a:lvl2pPr algn="l">
              <a:defRPr b="0" i="0">
                <a:solidFill>
                  <a:schemeClr val="bg2">
                    <a:lumMod val="75000"/>
                  </a:schemeClr>
                </a:solidFill>
              </a:defRPr>
            </a:lvl2pPr>
            <a:lvl3pPr algn="l">
              <a:defRPr b="0" i="0">
                <a:solidFill>
                  <a:schemeClr val="bg2">
                    <a:lumMod val="75000"/>
                  </a:schemeClr>
                </a:solidFill>
              </a:defRPr>
            </a:lvl3pPr>
            <a:lvl4pPr algn="l">
              <a:defRPr b="0" i="0">
                <a:solidFill>
                  <a:schemeClr val="bg2">
                    <a:lumMod val="75000"/>
                  </a:schemeClr>
                </a:solidFill>
              </a:defRPr>
            </a:lvl4pPr>
            <a:lvl5pPr algn="l">
              <a:defRPr b="0" i="0">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67596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p:cNvSpPr txBox="1">
            <a:spLocks/>
          </p:cNvSpPr>
          <p:nvPr/>
        </p:nvSpPr>
        <p:spPr>
          <a:xfrm>
            <a:off x="328613" y="6359525"/>
            <a:ext cx="685800" cy="365125"/>
          </a:xfrm>
          <a:prstGeom prst="rect">
            <a:avLst/>
          </a:prstGeom>
        </p:spPr>
        <p:txBody>
          <a:bodyPr anchor="ct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fld id="{8F62C149-B05C-054B-9223-361B9F7F6611}" type="slidenum">
              <a:rPr lang="en-US" sz="1100" b="1" smtClean="0">
                <a:solidFill>
                  <a:srgbClr val="858585"/>
                </a:solidFill>
              </a:rPr>
              <a:pPr eaLnBrk="1" hangingPunct="1">
                <a:defRPr/>
              </a:pPr>
              <a:t>‹#›</a:t>
            </a:fld>
            <a:endParaRPr lang="en-US" sz="1100" b="1" smtClean="0">
              <a:solidFill>
                <a:srgbClr val="858585"/>
              </a:solidFill>
            </a:endParaRPr>
          </a:p>
        </p:txBody>
      </p:sp>
      <p:pic>
        <p:nvPicPr>
          <p:cNvPr id="1027" name="Picture 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459663" y="6138863"/>
            <a:ext cx="1400175"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8" name="Picture 2" descr="http://lassonde.yorku.ca/wp-content/uploads/2013/03/LassondeVerticalLogo125.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178675" y="5424488"/>
            <a:ext cx="1962150"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l" rtl="0" eaLnBrk="0" fontAlgn="base" hangingPunct="0">
        <a:spcBef>
          <a:spcPct val="0"/>
        </a:spcBef>
        <a:spcAft>
          <a:spcPct val="0"/>
        </a:spcAft>
        <a:defRPr sz="3600" kern="1200">
          <a:solidFill>
            <a:schemeClr val="accent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accent1"/>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accent1"/>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accent1"/>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accent1"/>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accent1"/>
          </a:solidFill>
          <a:latin typeface="Arial" charset="0"/>
        </a:defRPr>
      </a:lvl6pPr>
      <a:lvl7pPr marL="914400" algn="l" rtl="0" fontAlgn="base">
        <a:spcBef>
          <a:spcPct val="0"/>
        </a:spcBef>
        <a:spcAft>
          <a:spcPct val="0"/>
        </a:spcAft>
        <a:defRPr sz="3600">
          <a:solidFill>
            <a:schemeClr val="accent1"/>
          </a:solidFill>
          <a:latin typeface="Arial" charset="0"/>
        </a:defRPr>
      </a:lvl7pPr>
      <a:lvl8pPr marL="1371600" algn="l" rtl="0" fontAlgn="base">
        <a:spcBef>
          <a:spcPct val="0"/>
        </a:spcBef>
        <a:spcAft>
          <a:spcPct val="0"/>
        </a:spcAft>
        <a:defRPr sz="3600">
          <a:solidFill>
            <a:schemeClr val="accent1"/>
          </a:solidFill>
          <a:latin typeface="Arial" charset="0"/>
        </a:defRPr>
      </a:lvl8pPr>
      <a:lvl9pPr marL="1828800" algn="l" rtl="0" fontAlgn="base">
        <a:spcBef>
          <a:spcPct val="0"/>
        </a:spcBef>
        <a:spcAft>
          <a:spcPct val="0"/>
        </a:spcAft>
        <a:defRPr sz="3600">
          <a:solidFill>
            <a:schemeClr val="accent1"/>
          </a:solidFill>
          <a:latin typeface="Arial" charset="0"/>
        </a:defRPr>
      </a:lvl9pPr>
    </p:titleStyle>
    <p:bodyStyle>
      <a:lvl1pPr marL="228600" indent="-228600" algn="l" rtl="0" eaLnBrk="0" fontAlgn="base" hangingPunct="0">
        <a:spcBef>
          <a:spcPts val="1800"/>
        </a:spcBef>
        <a:spcAft>
          <a:spcPct val="0"/>
        </a:spcAft>
        <a:buClr>
          <a:schemeClr val="accent1"/>
        </a:buClr>
        <a:buSzPct val="100000"/>
        <a:buFont typeface="Wingdings 2" charset="0"/>
        <a:buChar char="¡"/>
        <a:defRPr sz="2000" kern="1200">
          <a:solidFill>
            <a:schemeClr val="tx2"/>
          </a:solidFill>
          <a:latin typeface="+mn-lt"/>
          <a:ea typeface="ＭＳ Ｐゴシック" charset="0"/>
          <a:cs typeface="ＭＳ Ｐゴシック" charset="0"/>
        </a:defRPr>
      </a:lvl1pPr>
      <a:lvl2pPr marL="457200" indent="-228600" algn="l" rtl="0" eaLnBrk="0" fontAlgn="base" hangingPunct="0">
        <a:spcBef>
          <a:spcPts val="600"/>
        </a:spcBef>
        <a:spcAft>
          <a:spcPct val="0"/>
        </a:spcAft>
        <a:buClr>
          <a:srgbClr val="4D0000"/>
        </a:buClr>
        <a:buSzPct val="100000"/>
        <a:buFont typeface="Wingdings 2" charset="0"/>
        <a:buChar char="¡"/>
        <a:defRPr kern="1200">
          <a:solidFill>
            <a:schemeClr val="tx2"/>
          </a:solidFill>
          <a:latin typeface="+mn-lt"/>
          <a:ea typeface="ＭＳ Ｐゴシック" charset="0"/>
          <a:cs typeface="+mn-cs"/>
        </a:defRPr>
      </a:lvl2pPr>
      <a:lvl3pPr marL="685800" indent="-228600" algn="l" rtl="0" eaLnBrk="0" fontAlgn="base" hangingPunct="0">
        <a:spcBef>
          <a:spcPts val="600"/>
        </a:spcBef>
        <a:spcAft>
          <a:spcPct val="0"/>
        </a:spcAft>
        <a:buClr>
          <a:schemeClr val="accent1"/>
        </a:buClr>
        <a:buSzPct val="100000"/>
        <a:buFont typeface="Wingdings 2" charset="0"/>
        <a:buChar char="¡"/>
        <a:defRPr kern="1200">
          <a:solidFill>
            <a:schemeClr val="tx2"/>
          </a:solidFill>
          <a:latin typeface="+mn-lt"/>
          <a:ea typeface="ＭＳ Ｐゴシック" charset="0"/>
          <a:cs typeface="+mn-cs"/>
        </a:defRPr>
      </a:lvl3pPr>
      <a:lvl4pPr marL="914400" indent="-228600" algn="l" rtl="0" eaLnBrk="0" fontAlgn="base" hangingPunct="0">
        <a:spcBef>
          <a:spcPts val="600"/>
        </a:spcBef>
        <a:spcAft>
          <a:spcPct val="0"/>
        </a:spcAft>
        <a:buClr>
          <a:srgbClr val="4D0000"/>
        </a:buClr>
        <a:buSzPct val="100000"/>
        <a:buFont typeface="Wingdings 2" charset="0"/>
        <a:buChar char="¡"/>
        <a:defRPr kern="1200">
          <a:solidFill>
            <a:schemeClr val="tx2"/>
          </a:solidFill>
          <a:latin typeface="+mn-lt"/>
          <a:ea typeface="ＭＳ Ｐゴシック" charset="0"/>
          <a:cs typeface="+mn-cs"/>
        </a:defRPr>
      </a:lvl4pPr>
      <a:lvl5pPr marL="1143000" indent="-228600" algn="l" rtl="0" eaLnBrk="0" fontAlgn="base" hangingPunct="0">
        <a:spcBef>
          <a:spcPts val="600"/>
        </a:spcBef>
        <a:spcAft>
          <a:spcPct val="0"/>
        </a:spcAft>
        <a:buClr>
          <a:schemeClr val="accent1"/>
        </a:buClr>
        <a:buSzPct val="100000"/>
        <a:buFont typeface="Wingdings 2" charset="0"/>
        <a:buChar char="¡"/>
        <a:defRPr kern="1200">
          <a:solidFill>
            <a:schemeClr val="tx2"/>
          </a:solidFill>
          <a:latin typeface="+mn-lt"/>
          <a:ea typeface="ＭＳ Ｐゴシック" charset="0"/>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opendata.dc.gov/"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openstreetmap.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ctrTitle"/>
          </p:nvPr>
        </p:nvSpPr>
        <p:spPr bwMode="auto">
          <a:xfrm>
            <a:off x="1546225" y="820946"/>
            <a:ext cx="7131050" cy="154274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compatLnSpc="1">
            <a:prstTxWarp prst="textNoShape">
              <a:avLst/>
            </a:prstTxWarp>
            <a:normAutofit fontScale="90000"/>
          </a:bodyPr>
          <a:lstStyle/>
          <a:p>
            <a:r>
              <a:rPr lang="en-CA" sz="3200" b="1" dirty="0" smtClean="0">
                <a:latin typeface="Arial" charset="0"/>
                <a:ea typeface="ＭＳ Ｐゴシック" charset="0"/>
                <a:cs typeface="ＭＳ Ｐゴシック" charset="0"/>
              </a:rPr>
              <a:t>A Convolutional Networks Approach to Sematic Object Segmentation</a:t>
            </a:r>
            <a:r>
              <a:rPr lang="en-US" sz="3200" b="1" dirty="0" smtClean="0">
                <a:latin typeface="Arial" charset="0"/>
                <a:ea typeface="ＭＳ Ｐゴシック" charset="0"/>
                <a:cs typeface="ＭＳ Ｐゴシック" charset="0"/>
              </a:rPr>
              <a:t/>
            </a:r>
            <a:br>
              <a:rPr lang="en-US" sz="3200" b="1" dirty="0" smtClean="0">
                <a:latin typeface="Arial" charset="0"/>
                <a:ea typeface="ＭＳ Ｐゴシック" charset="0"/>
                <a:cs typeface="ＭＳ Ｐゴシック" charset="0"/>
              </a:rPr>
            </a:br>
            <a:endParaRPr lang="en-US" sz="3200" b="1" dirty="0">
              <a:latin typeface="Arial" charset="0"/>
              <a:ea typeface="ＭＳ Ｐゴシック" charset="0"/>
              <a:cs typeface="ＭＳ Ｐゴシック" charset="0"/>
            </a:endParaRPr>
          </a:p>
        </p:txBody>
      </p:sp>
      <p:sp>
        <p:nvSpPr>
          <p:cNvPr id="5122" name="Subtitle 2"/>
          <p:cNvSpPr>
            <a:spLocks noGrp="1"/>
          </p:cNvSpPr>
          <p:nvPr>
            <p:ph type="subTitle" idx="1"/>
          </p:nvPr>
        </p:nvSpPr>
        <p:spPr bwMode="auto">
          <a:xfrm>
            <a:off x="1561713" y="2541569"/>
            <a:ext cx="6027633" cy="74221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a:bodyPr>
          <a:lstStyle/>
          <a:p>
            <a:pPr>
              <a:spcBef>
                <a:spcPts val="600"/>
              </a:spcBef>
            </a:pPr>
            <a:r>
              <a:rPr lang="en-US" dirty="0" smtClean="0">
                <a:latin typeface="Arial" charset="0"/>
                <a:ea typeface="ＭＳ Ｐゴシック" charset="0"/>
                <a:cs typeface="ＭＳ Ｐゴシック" charset="0"/>
              </a:rPr>
              <a:t>June 7</a:t>
            </a:r>
            <a:r>
              <a:rPr lang="en-US" baseline="30000" dirty="0" smtClean="0">
                <a:latin typeface="Arial" charset="0"/>
                <a:ea typeface="ＭＳ Ｐゴシック" charset="0"/>
                <a:cs typeface="ＭＳ Ｐゴシック" charset="0"/>
              </a:rPr>
              <a:t>th</a:t>
            </a:r>
            <a:r>
              <a:rPr lang="en-US" dirty="0" smtClean="0">
                <a:latin typeface="Arial" charset="0"/>
                <a:ea typeface="ＭＳ Ｐゴシック" charset="0"/>
                <a:cs typeface="ＭＳ Ｐゴシック" charset="0"/>
              </a:rPr>
              <a:t>, 2017</a:t>
            </a:r>
            <a:endParaRPr lang="en-US" dirty="0" smtClean="0">
              <a:latin typeface="Arial" charset="0"/>
              <a:ea typeface="ＭＳ Ｐゴシック" charset="0"/>
              <a:cs typeface="ＭＳ Ｐゴシック" charset="0"/>
            </a:endParaRPr>
          </a:p>
        </p:txBody>
      </p:sp>
      <p:sp>
        <p:nvSpPr>
          <p:cNvPr id="5123" name="Content Placeholder 3"/>
          <p:cNvSpPr>
            <a:spLocks noGrp="1"/>
          </p:cNvSpPr>
          <p:nvPr>
            <p:ph sz="quarter" idx="10"/>
          </p:nvPr>
        </p:nvSpPr>
        <p:spPr bwMode="auto">
          <a:xfrm>
            <a:off x="1632335" y="5333992"/>
            <a:ext cx="5232400" cy="130386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fontAlgn="base">
              <a:spcBef>
                <a:spcPts val="600"/>
              </a:spcBef>
              <a:spcAft>
                <a:spcPct val="0"/>
              </a:spcAft>
            </a:pPr>
            <a:r>
              <a:rPr lang="en-US" sz="1600" dirty="0" smtClean="0">
                <a:latin typeface="Arial" charset="0"/>
              </a:rPr>
              <a:t>Phillip Robbins</a:t>
            </a:r>
            <a:endParaRPr lang="en-US" sz="1600" dirty="0">
              <a:latin typeface="Arial"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Purposed Solutions</a:t>
            </a:r>
            <a:br>
              <a:rPr lang="en-US" dirty="0" smtClean="0"/>
            </a:br>
            <a:endParaRPr lang="en-GB" dirty="0"/>
          </a:p>
        </p:txBody>
      </p:sp>
      <p:sp>
        <p:nvSpPr>
          <p:cNvPr id="3" name="Content Placeholder 2"/>
          <p:cNvSpPr>
            <a:spLocks noGrp="1"/>
          </p:cNvSpPr>
          <p:nvPr>
            <p:ph idx="1"/>
          </p:nvPr>
        </p:nvSpPr>
        <p:spPr/>
        <p:txBody>
          <a:bodyPr/>
          <a:lstStyle/>
          <a:p>
            <a:r>
              <a:rPr lang="en-US" dirty="0"/>
              <a:t>To achieve pixel level segmentation using CNN, the author proposed to combine information from multiple feature map at different “scale levels” (or layers) in the  network.</a:t>
            </a:r>
            <a:endParaRPr lang="en-US" dirty="0" smtClean="0"/>
          </a:p>
          <a:p>
            <a:pPr lvl="1"/>
            <a:endParaRPr lang="en-US" dirty="0" smtClean="0"/>
          </a:p>
          <a:p>
            <a:pPr lvl="1"/>
            <a:endParaRPr lang="en-GB" dirty="0"/>
          </a:p>
        </p:txBody>
      </p:sp>
      <p:pic>
        <p:nvPicPr>
          <p:cNvPr id="5" name="Picture 4"/>
          <p:cNvPicPr>
            <a:picLocks noChangeAspect="1"/>
          </p:cNvPicPr>
          <p:nvPr/>
        </p:nvPicPr>
        <p:blipFill>
          <a:blip r:embed="rId3"/>
          <a:stretch>
            <a:fillRect/>
          </a:stretch>
        </p:blipFill>
        <p:spPr>
          <a:xfrm>
            <a:off x="3663528" y="2555607"/>
            <a:ext cx="5364725" cy="419744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04172" y="6345937"/>
            <a:ext cx="3274512" cy="3416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37681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Purposed Solutions</a:t>
            </a:r>
            <a:br>
              <a:rPr lang="en-US" dirty="0" smtClean="0"/>
            </a:br>
            <a:endParaRPr lang="en-GB" dirty="0"/>
          </a:p>
        </p:txBody>
      </p:sp>
      <p:sp>
        <p:nvSpPr>
          <p:cNvPr id="3" name="Content Placeholder 2"/>
          <p:cNvSpPr>
            <a:spLocks noGrp="1"/>
          </p:cNvSpPr>
          <p:nvPr>
            <p:ph idx="1"/>
          </p:nvPr>
        </p:nvSpPr>
        <p:spPr/>
        <p:txBody>
          <a:bodyPr/>
          <a:lstStyle/>
          <a:p>
            <a:r>
              <a:rPr lang="en-US" dirty="0"/>
              <a:t>Output maps from each consecutive layer are </a:t>
            </a:r>
            <a:r>
              <a:rPr lang="en-US" dirty="0" err="1"/>
              <a:t>upsampled</a:t>
            </a:r>
            <a:r>
              <a:rPr lang="en-US" dirty="0"/>
              <a:t> to the size of the input image using bilinear interpolation.</a:t>
            </a:r>
          </a:p>
          <a:p>
            <a:endParaRPr lang="en-US" dirty="0" smtClean="0"/>
          </a:p>
          <a:p>
            <a:pPr lvl="1"/>
            <a:endParaRPr lang="en-US" dirty="0" smtClean="0"/>
          </a:p>
          <a:p>
            <a:pPr lvl="1"/>
            <a:endParaRPr lang="en-GB" dirty="0"/>
          </a:p>
        </p:txBody>
      </p:sp>
      <p:pic>
        <p:nvPicPr>
          <p:cNvPr id="4" name="Picture 3"/>
          <p:cNvPicPr>
            <a:picLocks noChangeAspect="1"/>
          </p:cNvPicPr>
          <p:nvPr/>
        </p:nvPicPr>
        <p:blipFill>
          <a:blip r:embed="rId3"/>
          <a:stretch>
            <a:fillRect/>
          </a:stretch>
        </p:blipFill>
        <p:spPr>
          <a:xfrm>
            <a:off x="2442258" y="2559165"/>
            <a:ext cx="5081285" cy="3981440"/>
          </a:xfrm>
          <a:prstGeom prst="rect">
            <a:avLst/>
          </a:prstGeom>
        </p:spPr>
      </p:pic>
    </p:spTree>
    <p:extLst>
      <p:ext uri="{BB962C8B-B14F-4D97-AF65-F5344CB8AC3E}">
        <p14:creationId xmlns:p14="http://schemas.microsoft.com/office/powerpoint/2010/main" val="1254068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Architechture</a:t>
            </a:r>
            <a:endParaRPr lang="en-CA" dirty="0"/>
          </a:p>
        </p:txBody>
      </p:sp>
      <p:sp>
        <p:nvSpPr>
          <p:cNvPr id="3" name="Content Placeholder 2"/>
          <p:cNvSpPr>
            <a:spLocks noGrp="1"/>
          </p:cNvSpPr>
          <p:nvPr>
            <p:ph idx="1"/>
          </p:nvPr>
        </p:nvSpPr>
        <p:spPr/>
        <p:txBody>
          <a:bodyPr/>
          <a:lstStyle/>
          <a:p>
            <a:r>
              <a:rPr lang="en-CA" dirty="0">
                <a:solidFill>
                  <a:schemeClr val="tx1"/>
                </a:solidFill>
              </a:rPr>
              <a:t>The first stage </a:t>
            </a:r>
            <a:endParaRPr lang="en-CA" dirty="0" smtClean="0">
              <a:solidFill>
                <a:schemeClr val="tx1"/>
              </a:solidFill>
            </a:endParaRPr>
          </a:p>
          <a:p>
            <a:pPr lvl="1"/>
            <a:r>
              <a:rPr lang="en-CA" dirty="0" smtClean="0">
                <a:solidFill>
                  <a:schemeClr val="tx1"/>
                </a:solidFill>
              </a:rPr>
              <a:t>applies </a:t>
            </a:r>
            <a:r>
              <a:rPr lang="en-CA" dirty="0">
                <a:solidFill>
                  <a:schemeClr val="tx1"/>
                </a:solidFill>
              </a:rPr>
              <a:t>50 filters of size 5X5 X3 to a 500X500X3 input image </a:t>
            </a:r>
            <a:endParaRPr lang="en-CA" dirty="0" smtClean="0">
              <a:solidFill>
                <a:schemeClr val="tx1"/>
              </a:solidFill>
            </a:endParaRPr>
          </a:p>
          <a:p>
            <a:pPr lvl="1"/>
            <a:r>
              <a:rPr lang="en-CA" dirty="0" smtClean="0"/>
              <a:t>2x2 Max pooling kernel</a:t>
            </a:r>
          </a:p>
          <a:p>
            <a:r>
              <a:rPr lang="en-CA" dirty="0">
                <a:solidFill>
                  <a:schemeClr val="tx1"/>
                </a:solidFill>
              </a:rPr>
              <a:t>Each of the following three </a:t>
            </a:r>
            <a:r>
              <a:rPr lang="en-CA" dirty="0" smtClean="0">
                <a:solidFill>
                  <a:schemeClr val="tx1"/>
                </a:solidFill>
              </a:rPr>
              <a:t>stages:</a:t>
            </a:r>
          </a:p>
          <a:p>
            <a:pPr lvl="1"/>
            <a:r>
              <a:rPr lang="en-CA" sz="2400" dirty="0" smtClean="0">
                <a:solidFill>
                  <a:schemeClr val="tx1"/>
                </a:solidFill>
              </a:rPr>
              <a:t>Convolutional layers have </a:t>
            </a:r>
            <a:r>
              <a:rPr lang="en-CA" sz="2400" dirty="0">
                <a:solidFill>
                  <a:schemeClr val="tx1"/>
                </a:solidFill>
              </a:rPr>
              <a:t>70 filters of size </a:t>
            </a:r>
            <a:r>
              <a:rPr lang="en-CA" sz="2400" dirty="0" smtClean="0">
                <a:solidFill>
                  <a:schemeClr val="tx1"/>
                </a:solidFill>
              </a:rPr>
              <a:t>5X5X50</a:t>
            </a:r>
          </a:p>
          <a:p>
            <a:pPr lvl="1"/>
            <a:r>
              <a:rPr lang="en-CA" sz="2400" dirty="0">
                <a:solidFill>
                  <a:schemeClr val="tx1"/>
                </a:solidFill>
              </a:rPr>
              <a:t>100 filters of size </a:t>
            </a:r>
            <a:r>
              <a:rPr lang="en-CA" sz="2400" dirty="0" smtClean="0">
                <a:solidFill>
                  <a:schemeClr val="tx1"/>
                </a:solidFill>
              </a:rPr>
              <a:t>3X3X70</a:t>
            </a:r>
          </a:p>
          <a:p>
            <a:pPr lvl="1"/>
            <a:r>
              <a:rPr lang="en-CA" sz="2400" dirty="0">
                <a:solidFill>
                  <a:schemeClr val="tx1"/>
                </a:solidFill>
              </a:rPr>
              <a:t>and 150 filters of size </a:t>
            </a:r>
            <a:r>
              <a:rPr lang="en-CA" sz="2400" dirty="0" smtClean="0">
                <a:solidFill>
                  <a:schemeClr val="tx1"/>
                </a:solidFill>
              </a:rPr>
              <a:t>3X3X100</a:t>
            </a:r>
            <a:r>
              <a:rPr lang="en-CA" sz="2400" dirty="0">
                <a:solidFill>
                  <a:schemeClr val="tx1"/>
                </a:solidFill>
              </a:rPr>
              <a:t>, respectively</a:t>
            </a:r>
            <a:endParaRPr lang="en-CA" dirty="0"/>
          </a:p>
        </p:txBody>
      </p:sp>
    </p:spTree>
    <p:extLst>
      <p:ext uri="{BB962C8B-B14F-4D97-AF65-F5344CB8AC3E}">
        <p14:creationId xmlns:p14="http://schemas.microsoft.com/office/powerpoint/2010/main" val="34003682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Backpropagation with bilinear interpolation </a:t>
            </a:r>
            <a:r>
              <a:rPr lang="en-CA" dirty="0" err="1" smtClean="0"/>
              <a:t>upsampling</a:t>
            </a:r>
            <a:endParaRPr lang="en-CA" dirty="0"/>
          </a:p>
        </p:txBody>
      </p:sp>
      <p:sp>
        <p:nvSpPr>
          <p:cNvPr id="3" name="Content Placeholder 2"/>
          <p:cNvSpPr>
            <a:spLocks noGrp="1"/>
          </p:cNvSpPr>
          <p:nvPr>
            <p:ph idx="1"/>
          </p:nvPr>
        </p:nvSpPr>
        <p:spPr>
          <a:xfrm>
            <a:off x="685554" y="1552766"/>
            <a:ext cx="8159218" cy="4082066"/>
          </a:xfrm>
        </p:spPr>
        <p:txBody>
          <a:bodyPr/>
          <a:lstStyle/>
          <a:p>
            <a:r>
              <a:rPr lang="en-CA" dirty="0" smtClean="0"/>
              <a:t>The </a:t>
            </a:r>
            <a:r>
              <a:rPr lang="en-CA" dirty="0" err="1" smtClean="0"/>
              <a:t>upsampling</a:t>
            </a:r>
            <a:r>
              <a:rPr lang="en-CA" dirty="0" smtClean="0"/>
              <a:t> of the feature maps is done with simple 2D bilinear interpolation between pixels </a:t>
            </a:r>
          </a:p>
          <a:p>
            <a:r>
              <a:rPr lang="en-CA" dirty="0" smtClean="0"/>
              <a:t>1D example:</a:t>
            </a:r>
          </a:p>
          <a:p>
            <a:endParaRPr lang="en-CA" dirty="0"/>
          </a:p>
          <a:p>
            <a:r>
              <a:rPr lang="en-CA" dirty="0" smtClean="0"/>
              <a:t>Can be represented by a convolution operation with kernel:</a:t>
            </a:r>
          </a:p>
          <a:p>
            <a:endParaRPr lang="en-CA" dirty="0" smtClean="0"/>
          </a:p>
          <a:p>
            <a:pPr marL="0" indent="0">
              <a:buNone/>
            </a:pPr>
            <a:r>
              <a:rPr lang="en-CA" sz="1400" dirty="0" smtClean="0"/>
              <a:t>(where n is the number of unknown pixels)</a:t>
            </a:r>
            <a:br>
              <a:rPr lang="en-CA" sz="1400" dirty="0" smtClean="0"/>
            </a:br>
            <a:r>
              <a:rPr lang="en-CA" sz="1400" dirty="0" smtClean="0"/>
              <a:t/>
            </a:r>
            <a:br>
              <a:rPr lang="en-CA" sz="1400" dirty="0" smtClean="0"/>
            </a:br>
            <a:endParaRPr lang="en-CA" sz="1400" dirty="0"/>
          </a:p>
        </p:txBody>
      </p:sp>
      <p:pic>
        <p:nvPicPr>
          <p:cNvPr id="4" name="Picture 3"/>
          <p:cNvPicPr>
            <a:picLocks noChangeAspect="1"/>
          </p:cNvPicPr>
          <p:nvPr/>
        </p:nvPicPr>
        <p:blipFill>
          <a:blip r:embed="rId3"/>
          <a:stretch>
            <a:fillRect/>
          </a:stretch>
        </p:blipFill>
        <p:spPr>
          <a:xfrm>
            <a:off x="1674812" y="2914650"/>
            <a:ext cx="5841471" cy="844550"/>
          </a:xfrm>
          <a:prstGeom prst="rect">
            <a:avLst/>
          </a:prstGeom>
        </p:spPr>
      </p:pic>
      <p:pic>
        <p:nvPicPr>
          <p:cNvPr id="5" name="Picture 4"/>
          <p:cNvPicPr>
            <a:picLocks noChangeAspect="1"/>
          </p:cNvPicPr>
          <p:nvPr/>
        </p:nvPicPr>
        <p:blipFill>
          <a:blip r:embed="rId4"/>
          <a:stretch>
            <a:fillRect/>
          </a:stretch>
        </p:blipFill>
        <p:spPr>
          <a:xfrm>
            <a:off x="1674812" y="4438097"/>
            <a:ext cx="5892800" cy="797478"/>
          </a:xfrm>
          <a:prstGeom prst="rect">
            <a:avLst/>
          </a:prstGeom>
        </p:spPr>
      </p:pic>
      <p:pic>
        <p:nvPicPr>
          <p:cNvPr id="6" name="Picture 5"/>
          <p:cNvPicPr>
            <a:picLocks noChangeAspect="1"/>
          </p:cNvPicPr>
          <p:nvPr/>
        </p:nvPicPr>
        <p:blipFill>
          <a:blip r:embed="rId5"/>
          <a:stretch>
            <a:fillRect/>
          </a:stretch>
        </p:blipFill>
        <p:spPr>
          <a:xfrm>
            <a:off x="5267325" y="5423141"/>
            <a:ext cx="3876675" cy="1781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56951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Backpropagation with bilinear interpolation </a:t>
            </a:r>
            <a:r>
              <a:rPr lang="en-CA" dirty="0" err="1" smtClean="0"/>
              <a:t>upsampling</a:t>
            </a:r>
            <a:endParaRPr lang="en-CA" dirty="0"/>
          </a:p>
        </p:txBody>
      </p:sp>
      <p:sp>
        <p:nvSpPr>
          <p:cNvPr id="3" name="Content Placeholder 2"/>
          <p:cNvSpPr>
            <a:spLocks noGrp="1"/>
          </p:cNvSpPr>
          <p:nvPr>
            <p:ph idx="1"/>
          </p:nvPr>
        </p:nvSpPr>
        <p:spPr>
          <a:xfrm>
            <a:off x="685554" y="2020126"/>
            <a:ext cx="8159218" cy="4082066"/>
          </a:xfrm>
        </p:spPr>
        <p:txBody>
          <a:bodyPr/>
          <a:lstStyle/>
          <a:p>
            <a:r>
              <a:rPr lang="en-CA" dirty="0" smtClean="0"/>
              <a:t>The backpropagation of errors is calculated using the derivative of the interpolation operation.</a:t>
            </a:r>
          </a:p>
          <a:p>
            <a:pPr marL="0" indent="0">
              <a:buNone/>
            </a:pPr>
            <a:r>
              <a:rPr lang="en-CA" dirty="0" smtClean="0"/>
              <a:t/>
            </a:r>
            <a:br>
              <a:rPr lang="en-CA" dirty="0" smtClean="0"/>
            </a:br>
            <a:endParaRPr lang="en-CA" dirty="0"/>
          </a:p>
        </p:txBody>
      </p:sp>
      <p:pic>
        <p:nvPicPr>
          <p:cNvPr id="6" name="Picture 5"/>
          <p:cNvPicPr>
            <a:picLocks noChangeAspect="1"/>
          </p:cNvPicPr>
          <p:nvPr/>
        </p:nvPicPr>
        <p:blipFill>
          <a:blip r:embed="rId3"/>
          <a:stretch>
            <a:fillRect/>
          </a:stretch>
        </p:blipFill>
        <p:spPr>
          <a:xfrm>
            <a:off x="518160" y="3328670"/>
            <a:ext cx="7924800" cy="952500"/>
          </a:xfrm>
          <a:prstGeom prst="rect">
            <a:avLst/>
          </a:prstGeom>
        </p:spPr>
      </p:pic>
    </p:spTree>
    <p:extLst>
      <p:ext uri="{BB962C8B-B14F-4D97-AF65-F5344CB8AC3E}">
        <p14:creationId xmlns:p14="http://schemas.microsoft.com/office/powerpoint/2010/main" val="18654082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Signed </a:t>
            </a:r>
            <a:r>
              <a:rPr lang="en-CA" dirty="0"/>
              <a:t>distance </a:t>
            </a:r>
            <a:r>
              <a:rPr lang="en-CA" dirty="0" smtClean="0"/>
              <a:t>function: Output Representation</a:t>
            </a:r>
            <a:endParaRPr lang="en-CA" dirty="0"/>
          </a:p>
        </p:txBody>
      </p:sp>
      <p:sp>
        <p:nvSpPr>
          <p:cNvPr id="3" name="Content Placeholder 2"/>
          <p:cNvSpPr>
            <a:spLocks noGrp="1"/>
          </p:cNvSpPr>
          <p:nvPr>
            <p:ph idx="1"/>
          </p:nvPr>
        </p:nvSpPr>
        <p:spPr>
          <a:xfrm>
            <a:off x="456954" y="1705166"/>
            <a:ext cx="3932166" cy="4082066"/>
          </a:xfrm>
        </p:spPr>
        <p:txBody>
          <a:bodyPr/>
          <a:lstStyle/>
          <a:p>
            <a:r>
              <a:rPr lang="en-CA" dirty="0"/>
              <a:t>The </a:t>
            </a:r>
            <a:r>
              <a:rPr lang="en-CA" dirty="0" smtClean="0"/>
              <a:t>magnitude represents its distance to the building boundary.</a:t>
            </a:r>
          </a:p>
          <a:p>
            <a:r>
              <a:rPr lang="en-CA" dirty="0" smtClean="0"/>
              <a:t>The sign represents if the pixel is in or outside the building boundary</a:t>
            </a:r>
          </a:p>
          <a:p>
            <a:endParaRPr lang="en-CA" dirty="0"/>
          </a:p>
        </p:txBody>
      </p:sp>
      <p:pic>
        <p:nvPicPr>
          <p:cNvPr id="4" name="Picture 3"/>
          <p:cNvPicPr>
            <a:picLocks noChangeAspect="1"/>
          </p:cNvPicPr>
          <p:nvPr/>
        </p:nvPicPr>
        <p:blipFill>
          <a:blip r:embed="rId3"/>
          <a:stretch>
            <a:fillRect/>
          </a:stretch>
        </p:blipFill>
        <p:spPr>
          <a:xfrm>
            <a:off x="4389120" y="1060149"/>
            <a:ext cx="4648200" cy="5372100"/>
          </a:xfrm>
          <a:prstGeom prst="rect">
            <a:avLst/>
          </a:prstGeom>
        </p:spPr>
      </p:pic>
    </p:spTree>
    <p:extLst>
      <p:ext uri="{BB962C8B-B14F-4D97-AF65-F5344CB8AC3E}">
        <p14:creationId xmlns:p14="http://schemas.microsoft.com/office/powerpoint/2010/main" val="20486628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a:t>
            </a:r>
            <a:endParaRPr lang="en-CA" dirty="0"/>
          </a:p>
        </p:txBody>
      </p:sp>
      <p:sp>
        <p:nvSpPr>
          <p:cNvPr id="3" name="Content Placeholder 2"/>
          <p:cNvSpPr>
            <a:spLocks noGrp="1"/>
          </p:cNvSpPr>
          <p:nvPr>
            <p:ph idx="1"/>
          </p:nvPr>
        </p:nvSpPr>
        <p:spPr>
          <a:xfrm>
            <a:off x="685554" y="1019366"/>
            <a:ext cx="8159218" cy="4082066"/>
          </a:xfrm>
        </p:spPr>
        <p:txBody>
          <a:bodyPr/>
          <a:lstStyle/>
          <a:p>
            <a:r>
              <a:rPr lang="en-CA" dirty="0" smtClean="0"/>
              <a:t>Aerial </a:t>
            </a:r>
            <a:r>
              <a:rPr lang="en-CA" dirty="0"/>
              <a:t>images at 0.3 </a:t>
            </a:r>
            <a:r>
              <a:rPr lang="en-CA" dirty="0" smtClean="0"/>
              <a:t>m </a:t>
            </a:r>
            <a:r>
              <a:rPr lang="en-CA" dirty="0"/>
              <a:t>resolution covering </a:t>
            </a:r>
            <a:r>
              <a:rPr lang="en-CA" dirty="0" smtClean="0"/>
              <a:t>Washington </a:t>
            </a:r>
            <a:r>
              <a:rPr lang="en-CA" dirty="0"/>
              <a:t>D.C. area</a:t>
            </a:r>
          </a:p>
          <a:p>
            <a:r>
              <a:rPr lang="en-CA" dirty="0" smtClean="0"/>
              <a:t>Building </a:t>
            </a:r>
            <a:r>
              <a:rPr lang="en-CA" dirty="0"/>
              <a:t>footprint </a:t>
            </a:r>
            <a:r>
              <a:rPr lang="en-CA" dirty="0" smtClean="0"/>
              <a:t>from public </a:t>
            </a:r>
            <a:r>
              <a:rPr lang="en-CA" dirty="0"/>
              <a:t>GIS </a:t>
            </a:r>
            <a:r>
              <a:rPr lang="en-CA" dirty="0" smtClean="0"/>
              <a:t>database. </a:t>
            </a:r>
            <a:r>
              <a:rPr lang="en-CA" dirty="0"/>
              <a:t>downloaded </a:t>
            </a:r>
            <a:r>
              <a:rPr lang="en-CA" dirty="0" smtClean="0"/>
              <a:t>from:</a:t>
            </a:r>
            <a:endParaRPr lang="en-CA" dirty="0"/>
          </a:p>
          <a:p>
            <a:pPr lvl="1"/>
            <a:r>
              <a:rPr lang="en-CA" dirty="0">
                <a:hlinkClick r:id="rId3"/>
              </a:rPr>
              <a:t>http://opendata.dc.gov/</a:t>
            </a:r>
            <a:endParaRPr lang="en-CA" dirty="0"/>
          </a:p>
          <a:p>
            <a:pPr lvl="1"/>
            <a:r>
              <a:rPr lang="en-CA" dirty="0">
                <a:hlinkClick r:id="rId4"/>
              </a:rPr>
              <a:t>http://www.openstreetmap.org</a:t>
            </a:r>
            <a:endParaRPr lang="en-CA" dirty="0"/>
          </a:p>
          <a:p>
            <a:r>
              <a:rPr lang="en-CA" dirty="0"/>
              <a:t>The images </a:t>
            </a:r>
            <a:r>
              <a:rPr lang="en-CA" dirty="0" smtClean="0"/>
              <a:t>tiled </a:t>
            </a:r>
            <a:r>
              <a:rPr lang="en-CA" dirty="0"/>
              <a:t>into 500x500 </a:t>
            </a:r>
            <a:r>
              <a:rPr lang="en-CA" dirty="0" smtClean="0"/>
              <a:t>pixels that </a:t>
            </a:r>
            <a:r>
              <a:rPr lang="en-CA" dirty="0"/>
              <a:t>contained complete building </a:t>
            </a:r>
            <a:r>
              <a:rPr lang="en-CA" dirty="0" smtClean="0"/>
              <a:t>footprints.</a:t>
            </a:r>
            <a:endParaRPr lang="en-CA" dirty="0"/>
          </a:p>
          <a:p>
            <a:r>
              <a:rPr lang="en-CA" dirty="0"/>
              <a:t>Misalignment in georeferenced data between the building footprint and aerial imagery was </a:t>
            </a:r>
            <a:r>
              <a:rPr lang="en-CA" dirty="0" smtClean="0"/>
              <a:t>corrected</a:t>
            </a:r>
            <a:endParaRPr lang="en-CA" dirty="0"/>
          </a:p>
          <a:p>
            <a:pPr lvl="1"/>
            <a:endParaRPr lang="en-CA" dirty="0"/>
          </a:p>
        </p:txBody>
      </p:sp>
    </p:spTree>
    <p:extLst>
      <p:ext uri="{BB962C8B-B14F-4D97-AF65-F5344CB8AC3E}">
        <p14:creationId xmlns:p14="http://schemas.microsoft.com/office/powerpoint/2010/main" val="2845980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sp>
        <p:nvSpPr>
          <p:cNvPr id="3" name="Content Placeholder 2"/>
          <p:cNvSpPr>
            <a:spLocks noGrp="1"/>
          </p:cNvSpPr>
          <p:nvPr>
            <p:ph idx="1"/>
          </p:nvPr>
        </p:nvSpPr>
        <p:spPr>
          <a:xfrm>
            <a:off x="685554" y="1141286"/>
            <a:ext cx="8159218" cy="4817554"/>
          </a:xfrm>
        </p:spPr>
        <p:txBody>
          <a:bodyPr/>
          <a:lstStyle/>
          <a:p>
            <a:r>
              <a:rPr lang="en-CA" dirty="0" smtClean="0"/>
              <a:t>Ten test images were used without the preprocessing described earlier (tiling, fixing misalignments).</a:t>
            </a:r>
          </a:p>
          <a:p>
            <a:r>
              <a:rPr lang="en-CA" dirty="0"/>
              <a:t>Results of two </a:t>
            </a:r>
            <a:r>
              <a:rPr lang="en-CA" dirty="0" smtClean="0"/>
              <a:t>images are </a:t>
            </a:r>
            <a:r>
              <a:rPr lang="en-CA" dirty="0"/>
              <a:t>shown in Fig. </a:t>
            </a:r>
            <a:r>
              <a:rPr lang="en-CA" dirty="0" smtClean="0"/>
              <a:t>4 &amp; 5, </a:t>
            </a:r>
          </a:p>
          <a:p>
            <a:r>
              <a:rPr lang="en-CA" dirty="0" smtClean="0"/>
              <a:t>Pixels </a:t>
            </a:r>
            <a:r>
              <a:rPr lang="en-CA" dirty="0"/>
              <a:t>with output values </a:t>
            </a:r>
            <a:r>
              <a:rPr lang="en-CA" dirty="0" smtClean="0"/>
              <a:t>between -0.5 </a:t>
            </a:r>
            <a:r>
              <a:rPr lang="en-CA" dirty="0"/>
              <a:t>and 0.5 are marked in blue and pixels with output </a:t>
            </a:r>
            <a:r>
              <a:rPr lang="en-CA" dirty="0" smtClean="0"/>
              <a:t>values larger </a:t>
            </a:r>
            <a:r>
              <a:rPr lang="en-CA" dirty="0"/>
              <a:t>than 0.5 are marked in transparent </a:t>
            </a:r>
            <a:r>
              <a:rPr lang="en-CA" dirty="0" smtClean="0"/>
              <a:t>red:</a:t>
            </a:r>
          </a:p>
          <a:p>
            <a:pPr lvl="1"/>
            <a:endParaRPr lang="en-CA" dirty="0"/>
          </a:p>
        </p:txBody>
      </p:sp>
    </p:spTree>
    <p:extLst>
      <p:ext uri="{BB962C8B-B14F-4D97-AF65-F5344CB8AC3E}">
        <p14:creationId xmlns:p14="http://schemas.microsoft.com/office/powerpoint/2010/main" val="30936033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sp>
        <p:nvSpPr>
          <p:cNvPr id="3" name="Content Placeholder 2"/>
          <p:cNvSpPr>
            <a:spLocks noGrp="1"/>
          </p:cNvSpPr>
          <p:nvPr>
            <p:ph idx="1"/>
          </p:nvPr>
        </p:nvSpPr>
        <p:spPr>
          <a:xfrm>
            <a:off x="685554" y="1141286"/>
            <a:ext cx="8159218" cy="4817554"/>
          </a:xfrm>
        </p:spPr>
        <p:txBody>
          <a:bodyPr/>
          <a:lstStyle/>
          <a:p>
            <a:pPr lvl="1"/>
            <a:endParaRPr lang="en-CA" dirty="0"/>
          </a:p>
        </p:txBody>
      </p:sp>
      <p:pic>
        <p:nvPicPr>
          <p:cNvPr id="5" name="Picture 4"/>
          <p:cNvPicPr>
            <a:picLocks noChangeAspect="1"/>
          </p:cNvPicPr>
          <p:nvPr/>
        </p:nvPicPr>
        <p:blipFill>
          <a:blip r:embed="rId3"/>
          <a:stretch>
            <a:fillRect/>
          </a:stretch>
        </p:blipFill>
        <p:spPr>
          <a:xfrm>
            <a:off x="0" y="961168"/>
            <a:ext cx="9710865" cy="5345430"/>
          </a:xfrm>
          <a:prstGeom prst="rect">
            <a:avLst/>
          </a:prstGeom>
        </p:spPr>
      </p:pic>
    </p:spTree>
    <p:extLst>
      <p:ext uri="{BB962C8B-B14F-4D97-AF65-F5344CB8AC3E}">
        <p14:creationId xmlns:p14="http://schemas.microsoft.com/office/powerpoint/2010/main" val="2233317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sp>
        <p:nvSpPr>
          <p:cNvPr id="3" name="Content Placeholder 2"/>
          <p:cNvSpPr>
            <a:spLocks noGrp="1"/>
          </p:cNvSpPr>
          <p:nvPr>
            <p:ph idx="1"/>
          </p:nvPr>
        </p:nvSpPr>
        <p:spPr>
          <a:xfrm>
            <a:off x="685554" y="1141286"/>
            <a:ext cx="8159218" cy="4817554"/>
          </a:xfrm>
        </p:spPr>
        <p:txBody>
          <a:bodyPr/>
          <a:lstStyle/>
          <a:p>
            <a:pPr lvl="1"/>
            <a:endParaRPr lang="en-CA" dirty="0"/>
          </a:p>
        </p:txBody>
      </p:sp>
      <p:pic>
        <p:nvPicPr>
          <p:cNvPr id="4" name="Picture 3"/>
          <p:cNvPicPr>
            <a:picLocks noChangeAspect="1"/>
          </p:cNvPicPr>
          <p:nvPr/>
        </p:nvPicPr>
        <p:blipFill>
          <a:blip r:embed="rId3"/>
          <a:stretch>
            <a:fillRect/>
          </a:stretch>
        </p:blipFill>
        <p:spPr>
          <a:xfrm>
            <a:off x="-92719" y="1219200"/>
            <a:ext cx="9320713" cy="5047488"/>
          </a:xfrm>
          <a:prstGeom prst="rect">
            <a:avLst/>
          </a:prstGeom>
        </p:spPr>
      </p:pic>
    </p:spTree>
    <p:extLst>
      <p:ext uri="{BB962C8B-B14F-4D97-AF65-F5344CB8AC3E}">
        <p14:creationId xmlns:p14="http://schemas.microsoft.com/office/powerpoint/2010/main" val="22407177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Paper</a:t>
            </a:r>
            <a:endParaRPr lang="en-US" dirty="0">
              <a:solidFill>
                <a:schemeClr val="tx1"/>
              </a:solidFill>
            </a:endParaRPr>
          </a:p>
        </p:txBody>
      </p:sp>
      <p:sp>
        <p:nvSpPr>
          <p:cNvPr id="3" name="Content Placeholder 2"/>
          <p:cNvSpPr>
            <a:spLocks noGrp="1"/>
          </p:cNvSpPr>
          <p:nvPr>
            <p:ph idx="1"/>
          </p:nvPr>
        </p:nvSpPr>
        <p:spPr>
          <a:xfrm>
            <a:off x="923925" y="1308926"/>
            <a:ext cx="7920847" cy="4082066"/>
          </a:xfrm>
        </p:spPr>
        <p:txBody>
          <a:bodyPr/>
          <a:lstStyle/>
          <a:p>
            <a:pPr>
              <a:lnSpc>
                <a:spcPct val="90000"/>
              </a:lnSpc>
              <a:buFont typeface="Times New Roman" pitchFamily="18" charset="0"/>
              <a:buChar char="•"/>
            </a:pPr>
            <a:r>
              <a:rPr lang="en-CA" dirty="0"/>
              <a:t>Yuan, </a:t>
            </a:r>
            <a:r>
              <a:rPr lang="en-CA" dirty="0" err="1"/>
              <a:t>Jiangye</a:t>
            </a:r>
            <a:r>
              <a:rPr lang="en-CA" dirty="0"/>
              <a:t>. "</a:t>
            </a:r>
            <a:r>
              <a:rPr lang="en-CA" i="1" u="sng" dirty="0"/>
              <a:t>Automatic Building Extraction in Aerial Scenes Using Convolutional Networks</a:t>
            </a:r>
            <a:r>
              <a:rPr lang="en-CA" dirty="0"/>
              <a:t>." </a:t>
            </a:r>
            <a:r>
              <a:rPr lang="en-CA" i="1" dirty="0" err="1"/>
              <a:t>arXiv</a:t>
            </a:r>
            <a:r>
              <a:rPr lang="en-CA" i="1" dirty="0"/>
              <a:t> preprint arXiv:1602.06564</a:t>
            </a:r>
            <a:r>
              <a:rPr lang="en-CA" dirty="0"/>
              <a:t> (2016).</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6926716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sp>
        <p:nvSpPr>
          <p:cNvPr id="3" name="Content Placeholder 2"/>
          <p:cNvSpPr>
            <a:spLocks noGrp="1"/>
          </p:cNvSpPr>
          <p:nvPr>
            <p:ph idx="1"/>
          </p:nvPr>
        </p:nvSpPr>
        <p:spPr>
          <a:xfrm>
            <a:off x="685554" y="1141286"/>
            <a:ext cx="8159218" cy="4817554"/>
          </a:xfrm>
        </p:spPr>
        <p:txBody>
          <a:bodyPr/>
          <a:lstStyle/>
          <a:p>
            <a:r>
              <a:rPr lang="en-CA" dirty="0" smtClean="0"/>
              <a:t>The authors claim they cannot </a:t>
            </a:r>
            <a:r>
              <a:rPr lang="en-CA" dirty="0"/>
              <a:t>find any commercial software or software </a:t>
            </a:r>
            <a:r>
              <a:rPr lang="en-CA" dirty="0" smtClean="0"/>
              <a:t>from published </a:t>
            </a:r>
            <a:r>
              <a:rPr lang="en-CA" dirty="0"/>
              <a:t>work that produces reasonable </a:t>
            </a:r>
            <a:r>
              <a:rPr lang="en-CA" b="1" dirty="0"/>
              <a:t>extraction</a:t>
            </a:r>
            <a:r>
              <a:rPr lang="en-CA" dirty="0"/>
              <a:t> results </a:t>
            </a:r>
            <a:r>
              <a:rPr lang="en-CA" dirty="0" smtClean="0"/>
              <a:t>on their </a:t>
            </a:r>
            <a:r>
              <a:rPr lang="en-CA" dirty="0"/>
              <a:t>test data</a:t>
            </a:r>
            <a:r>
              <a:rPr lang="en-CA" dirty="0" smtClean="0"/>
              <a:t>.</a:t>
            </a:r>
          </a:p>
          <a:p>
            <a:r>
              <a:rPr lang="en-CA" dirty="0" smtClean="0"/>
              <a:t>The compared their results to an easier problem of building detection.</a:t>
            </a:r>
          </a:p>
          <a:p>
            <a:r>
              <a:rPr lang="en-CA" dirty="0" smtClean="0"/>
              <a:t>Results compared to the centroid of their detected region to the building detection method proposed by </a:t>
            </a:r>
            <a:r>
              <a:rPr lang="en-CA" dirty="0" err="1"/>
              <a:t>Sirmacek</a:t>
            </a:r>
            <a:r>
              <a:rPr lang="en-CA" dirty="0"/>
              <a:t> and </a:t>
            </a:r>
            <a:r>
              <a:rPr lang="en-CA" dirty="0" err="1" smtClean="0"/>
              <a:t>Unsalan</a:t>
            </a:r>
            <a:r>
              <a:rPr lang="en-CA" dirty="0" smtClean="0"/>
              <a:t> [17]. </a:t>
            </a:r>
          </a:p>
          <a:p>
            <a:r>
              <a:rPr lang="en-CA" dirty="0" smtClean="0"/>
              <a:t>Results in Table 1 show True Positives (TD) and False Positives (FA) of the two methods</a:t>
            </a:r>
          </a:p>
        </p:txBody>
      </p:sp>
      <p:pic>
        <p:nvPicPr>
          <p:cNvPr id="4" name="Picture 3"/>
          <p:cNvPicPr>
            <a:picLocks noChangeAspect="1"/>
          </p:cNvPicPr>
          <p:nvPr/>
        </p:nvPicPr>
        <p:blipFill>
          <a:blip r:embed="rId2"/>
          <a:stretch>
            <a:fillRect/>
          </a:stretch>
        </p:blipFill>
        <p:spPr>
          <a:xfrm>
            <a:off x="975360" y="5958840"/>
            <a:ext cx="6585620" cy="686606"/>
          </a:xfrm>
          <a:prstGeom prst="rect">
            <a:avLst/>
          </a:prstGeom>
        </p:spPr>
      </p:pic>
    </p:spTree>
    <p:extLst>
      <p:ext uri="{BB962C8B-B14F-4D97-AF65-F5344CB8AC3E}">
        <p14:creationId xmlns:p14="http://schemas.microsoft.com/office/powerpoint/2010/main" val="35970122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CA" dirty="0"/>
          </a:p>
        </p:txBody>
      </p:sp>
      <p:sp>
        <p:nvSpPr>
          <p:cNvPr id="3" name="Content Placeholder 2"/>
          <p:cNvSpPr>
            <a:spLocks noGrp="1"/>
          </p:cNvSpPr>
          <p:nvPr>
            <p:ph idx="1"/>
          </p:nvPr>
        </p:nvSpPr>
        <p:spPr>
          <a:xfrm>
            <a:off x="426474" y="1322452"/>
            <a:ext cx="8229846" cy="4514468"/>
          </a:xfrm>
        </p:spPr>
        <p:txBody>
          <a:bodyPr/>
          <a:lstStyle/>
          <a:p>
            <a:r>
              <a:rPr lang="en-CA" dirty="0" smtClean="0"/>
              <a:t>The papers method significantly out performs the building detection method in both True Positives and False Positives for both images</a:t>
            </a:r>
            <a:endParaRPr lang="en-CA" dirty="0"/>
          </a:p>
        </p:txBody>
      </p:sp>
      <p:pic>
        <p:nvPicPr>
          <p:cNvPr id="4" name="Picture 3"/>
          <p:cNvPicPr>
            <a:picLocks noChangeAspect="1"/>
          </p:cNvPicPr>
          <p:nvPr/>
        </p:nvPicPr>
        <p:blipFill rotWithShape="1">
          <a:blip r:embed="rId2"/>
          <a:srcRect l="6686" r="13712"/>
          <a:stretch/>
        </p:blipFill>
        <p:spPr>
          <a:xfrm>
            <a:off x="2430657" y="2494024"/>
            <a:ext cx="4221480" cy="4363976"/>
          </a:xfrm>
          <a:prstGeom prst="rect">
            <a:avLst/>
          </a:prstGeom>
        </p:spPr>
      </p:pic>
    </p:spTree>
    <p:extLst>
      <p:ext uri="{BB962C8B-B14F-4D97-AF65-F5344CB8AC3E}">
        <p14:creationId xmlns:p14="http://schemas.microsoft.com/office/powerpoint/2010/main" val="39094999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br>
              <a:rPr lang="en-US" dirty="0" smtClean="0"/>
            </a:br>
            <a:r>
              <a:rPr lang="en-US" dirty="0"/>
              <a:t>	</a:t>
            </a:r>
            <a:endParaRPr lang="en-GB"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Content Placeholder 2"/>
          <p:cNvSpPr txBox="1">
            <a:spLocks/>
          </p:cNvSpPr>
          <p:nvPr/>
        </p:nvSpPr>
        <p:spPr>
          <a:xfrm>
            <a:off x="426474" y="1322452"/>
            <a:ext cx="8229846" cy="4514468"/>
          </a:xfrm>
          <a:prstGeom prst="rect">
            <a:avLst/>
          </a:prstGeom>
        </p:spPr>
        <p:txBody>
          <a:bodyPr/>
          <a:lstStyle>
            <a:lvl1pPr marL="342900" indent="-342900" algn="l" rtl="0" eaLnBrk="0" fontAlgn="base" hangingPunct="0">
              <a:spcBef>
                <a:spcPts val="1800"/>
              </a:spcBef>
              <a:spcAft>
                <a:spcPct val="0"/>
              </a:spcAft>
              <a:buClrTx/>
              <a:buSzPct val="100000"/>
              <a:buFont typeface="Arial"/>
              <a:buChar char="•"/>
              <a:defRPr sz="2400" kern="1200">
                <a:solidFill>
                  <a:schemeClr val="tx1">
                    <a:lumMod val="65000"/>
                    <a:lumOff val="35000"/>
                  </a:schemeClr>
                </a:solidFill>
                <a:latin typeface="+mn-lt"/>
                <a:ea typeface="ＭＳ Ｐゴシック" charset="0"/>
                <a:cs typeface="ＭＳ Ｐゴシック" charset="0"/>
              </a:defRPr>
            </a:lvl1pPr>
            <a:lvl2pPr marL="800100" indent="-342900" algn="l" rtl="0" eaLnBrk="0" fontAlgn="base" hangingPunct="0">
              <a:spcBef>
                <a:spcPts val="600"/>
              </a:spcBef>
              <a:spcAft>
                <a:spcPct val="0"/>
              </a:spcAft>
              <a:buClrTx/>
              <a:buSzPct val="100000"/>
              <a:buFont typeface="Arial"/>
              <a:buChar char="•"/>
              <a:defRPr sz="2200" kern="1200" baseline="0">
                <a:solidFill>
                  <a:schemeClr val="tx1">
                    <a:lumMod val="65000"/>
                    <a:lumOff val="35000"/>
                  </a:schemeClr>
                </a:solidFill>
                <a:latin typeface="+mn-lt"/>
                <a:ea typeface="ＭＳ Ｐゴシック" charset="0"/>
                <a:cs typeface="+mn-cs"/>
              </a:defRPr>
            </a:lvl2pPr>
            <a:lvl3pPr marL="1257300" indent="-342900" algn="l" rtl="0" eaLnBrk="0" fontAlgn="base" hangingPunct="0">
              <a:spcBef>
                <a:spcPts val="600"/>
              </a:spcBef>
              <a:spcAft>
                <a:spcPct val="0"/>
              </a:spcAft>
              <a:buClrTx/>
              <a:buSzPct val="100000"/>
              <a:buFont typeface="Arial"/>
              <a:buChar char="•"/>
              <a:defRPr sz="2000" kern="1200">
                <a:solidFill>
                  <a:schemeClr val="tx1">
                    <a:lumMod val="65000"/>
                    <a:lumOff val="35000"/>
                  </a:schemeClr>
                </a:solidFill>
                <a:latin typeface="+mn-lt"/>
                <a:ea typeface="ＭＳ Ｐゴシック" charset="0"/>
                <a:cs typeface="+mn-cs"/>
              </a:defRPr>
            </a:lvl3pPr>
            <a:lvl4pPr marL="1657350" indent="-285750" algn="l" rtl="0" eaLnBrk="0" fontAlgn="base" hangingPunct="0">
              <a:spcBef>
                <a:spcPts val="600"/>
              </a:spcBef>
              <a:spcAft>
                <a:spcPct val="0"/>
              </a:spcAft>
              <a:buClrTx/>
              <a:buSzPct val="100000"/>
              <a:buFont typeface="Arial"/>
              <a:buChar char="•"/>
              <a:defRPr sz="1800" kern="1200">
                <a:solidFill>
                  <a:schemeClr val="tx1">
                    <a:lumMod val="65000"/>
                    <a:lumOff val="35000"/>
                  </a:schemeClr>
                </a:solidFill>
                <a:latin typeface="+mn-lt"/>
                <a:ea typeface="ＭＳ Ｐゴシック" charset="0"/>
                <a:cs typeface="+mn-cs"/>
              </a:defRPr>
            </a:lvl4pPr>
            <a:lvl5pPr marL="2114550" indent="-285750" algn="l" rtl="0" eaLnBrk="0" fontAlgn="base" hangingPunct="0">
              <a:spcBef>
                <a:spcPts val="600"/>
              </a:spcBef>
              <a:spcAft>
                <a:spcPct val="0"/>
              </a:spcAft>
              <a:buClrTx/>
              <a:buSzPct val="100000"/>
              <a:buFont typeface="Arial"/>
              <a:buChar char="•"/>
              <a:defRPr sz="1600" kern="1200">
                <a:solidFill>
                  <a:schemeClr val="tx1">
                    <a:lumMod val="65000"/>
                    <a:lumOff val="35000"/>
                  </a:schemeClr>
                </a:solidFill>
                <a:latin typeface="+mn-lt"/>
                <a:ea typeface="ＭＳ Ｐゴシック" charset="0"/>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n-CA" dirty="0" smtClean="0"/>
              <a:t>The output representation used can influences the type of information cues.</a:t>
            </a:r>
          </a:p>
          <a:p>
            <a:r>
              <a:rPr lang="en-CA" dirty="0" smtClean="0"/>
              <a:t>GIS data is a strong candidate for CNN training </a:t>
            </a:r>
          </a:p>
          <a:p>
            <a:r>
              <a:rPr lang="en-CA" dirty="0" smtClean="0"/>
              <a:t>Georeferenced data requires </a:t>
            </a:r>
            <a:r>
              <a:rPr lang="en-CA" dirty="0" err="1" smtClean="0"/>
              <a:t>upsampling</a:t>
            </a:r>
            <a:r>
              <a:rPr lang="en-CA" dirty="0" smtClean="0"/>
              <a:t> </a:t>
            </a:r>
          </a:p>
          <a:p>
            <a:r>
              <a:rPr lang="en-CA" dirty="0" smtClean="0"/>
              <a:t>Ability to generalize the sample data to both urban and suburban scenes</a:t>
            </a:r>
            <a:endParaRPr lang="en-CA" dirty="0"/>
          </a:p>
        </p:txBody>
      </p:sp>
    </p:spTree>
    <p:extLst>
      <p:ext uri="{BB962C8B-B14F-4D97-AF65-F5344CB8AC3E}">
        <p14:creationId xmlns:p14="http://schemas.microsoft.com/office/powerpoint/2010/main" val="21608928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1800761"/>
            <a:ext cx="5334987" cy="1323439"/>
          </a:xfrm>
          <a:prstGeom prst="rect">
            <a:avLst/>
          </a:prstGeom>
          <a:noFill/>
        </p:spPr>
        <p:txBody>
          <a:bodyPr wrap="none" rtlCol="0">
            <a:spAutoFit/>
          </a:bodyPr>
          <a:lstStyle/>
          <a:p>
            <a:r>
              <a:rPr lang="en-US" sz="8000" b="1" dirty="0" smtClean="0">
                <a:effectLst>
                  <a:outerShdw blurRad="38100" dist="38100" dir="2700000" algn="tl">
                    <a:srgbClr val="000000">
                      <a:alpha val="43137"/>
                    </a:srgbClr>
                  </a:outerShdw>
                </a:effectLst>
              </a:rPr>
              <a:t>Thank You</a:t>
            </a:r>
            <a:endParaRPr lang="en-US"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267162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Objective</a:t>
            </a:r>
            <a:endParaRPr lang="en-US" dirty="0">
              <a:solidFill>
                <a:schemeClr val="tx1"/>
              </a:solidFill>
            </a:endParaRPr>
          </a:p>
        </p:txBody>
      </p:sp>
      <p:sp>
        <p:nvSpPr>
          <p:cNvPr id="3" name="Content Placeholder 2"/>
          <p:cNvSpPr>
            <a:spLocks noGrp="1"/>
          </p:cNvSpPr>
          <p:nvPr>
            <p:ph idx="1"/>
          </p:nvPr>
        </p:nvSpPr>
        <p:spPr>
          <a:xfrm>
            <a:off x="685554" y="1816926"/>
            <a:ext cx="3566795" cy="4082066"/>
          </a:xfrm>
        </p:spPr>
        <p:txBody>
          <a:bodyPr/>
          <a:lstStyle/>
          <a:p>
            <a:pPr>
              <a:lnSpc>
                <a:spcPct val="90000"/>
              </a:lnSpc>
              <a:buFont typeface="Times New Roman" pitchFamily="18" charset="0"/>
              <a:buChar char="•"/>
            </a:pPr>
            <a:r>
              <a:rPr lang="en-US" dirty="0" smtClean="0">
                <a:latin typeface="Arial" pitchFamily="34" charset="0"/>
                <a:cs typeface="Arial" pitchFamily="34" charset="0"/>
              </a:rPr>
              <a:t>Create </a:t>
            </a:r>
            <a:r>
              <a:rPr lang="en-US" b="1" dirty="0" smtClean="0">
                <a:latin typeface="Arial" pitchFamily="34" charset="0"/>
                <a:cs typeface="Arial" pitchFamily="34" charset="0"/>
              </a:rPr>
              <a:t>map</a:t>
            </a:r>
            <a:r>
              <a:rPr lang="en-US" dirty="0" smtClean="0">
                <a:latin typeface="Arial" pitchFamily="34" charset="0"/>
                <a:cs typeface="Arial" pitchFamily="34" charset="0"/>
              </a:rPr>
              <a:t> of building footprints from image.</a:t>
            </a:r>
          </a:p>
          <a:p>
            <a:pPr>
              <a:lnSpc>
                <a:spcPct val="90000"/>
              </a:lnSpc>
              <a:buFont typeface="Times New Roman" pitchFamily="18" charset="0"/>
              <a:buChar char="•"/>
            </a:pPr>
            <a:r>
              <a:rPr lang="en-US" dirty="0" smtClean="0">
                <a:latin typeface="Arial" pitchFamily="34" charset="0"/>
                <a:cs typeface="Arial" pitchFamily="34" charset="0"/>
              </a:rPr>
              <a:t>Requires semantic object detection and </a:t>
            </a:r>
            <a:r>
              <a:rPr lang="en-US" b="1" dirty="0" smtClean="0">
                <a:latin typeface="Arial" pitchFamily="34" charset="0"/>
                <a:cs typeface="Arial" pitchFamily="34" charset="0"/>
              </a:rPr>
              <a:t>segmentation.</a:t>
            </a:r>
            <a:endParaRPr lang="en-US" b="1" dirty="0" smtClean="0">
              <a:latin typeface="Arial" pitchFamily="34" charset="0"/>
              <a:cs typeface="Arial" pitchFamily="34" charset="0"/>
            </a:endParaRPr>
          </a:p>
        </p:txBody>
      </p:sp>
      <p:pic>
        <p:nvPicPr>
          <p:cNvPr id="6" name="Picture 5"/>
          <p:cNvPicPr>
            <a:picLocks noChangeAspect="1"/>
          </p:cNvPicPr>
          <p:nvPr/>
        </p:nvPicPr>
        <p:blipFill>
          <a:blip r:embed="rId3"/>
          <a:stretch>
            <a:fillRect/>
          </a:stretch>
        </p:blipFill>
        <p:spPr>
          <a:xfrm>
            <a:off x="4644605" y="1308926"/>
            <a:ext cx="4200167" cy="4217035"/>
          </a:xfrm>
          <a:prstGeom prst="rect">
            <a:avLst/>
          </a:prstGeom>
        </p:spPr>
      </p:pic>
    </p:spTree>
    <p:extLst>
      <p:ext uri="{BB962C8B-B14F-4D97-AF65-F5344CB8AC3E}">
        <p14:creationId xmlns:p14="http://schemas.microsoft.com/office/powerpoint/2010/main" val="27670538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Contours Vs Regions </a:t>
            </a:r>
            <a:endParaRPr lang="en-US" dirty="0">
              <a:solidFill>
                <a:schemeClr val="tx1"/>
              </a:solidFill>
            </a:endParaRPr>
          </a:p>
        </p:txBody>
      </p:sp>
      <p:sp>
        <p:nvSpPr>
          <p:cNvPr id="3" name="Content Placeholder 2"/>
          <p:cNvSpPr>
            <a:spLocks noGrp="1"/>
          </p:cNvSpPr>
          <p:nvPr>
            <p:ph idx="1"/>
          </p:nvPr>
        </p:nvSpPr>
        <p:spPr>
          <a:xfrm>
            <a:off x="685555" y="1291972"/>
            <a:ext cx="3836151" cy="5032628"/>
          </a:xfrm>
        </p:spPr>
        <p:txBody>
          <a:bodyPr/>
          <a:lstStyle/>
          <a:p>
            <a:pPr>
              <a:lnSpc>
                <a:spcPct val="90000"/>
              </a:lnSpc>
              <a:buFont typeface="Times New Roman" pitchFamily="18" charset="0"/>
              <a:buChar char="•"/>
            </a:pPr>
            <a:r>
              <a:rPr lang="en-CA" dirty="0"/>
              <a:t>For segmenting buildings, there are two commonly used output </a:t>
            </a:r>
            <a:r>
              <a:rPr lang="en-CA" dirty="0" smtClean="0"/>
              <a:t>representations:</a:t>
            </a:r>
          </a:p>
          <a:p>
            <a:pPr marL="914400" lvl="1" indent="-457200">
              <a:lnSpc>
                <a:spcPct val="90000"/>
              </a:lnSpc>
              <a:buFont typeface="+mj-lt"/>
              <a:buAutoNum type="arabicPeriod"/>
            </a:pPr>
            <a:r>
              <a:rPr lang="en-US" dirty="0" smtClean="0">
                <a:latin typeface="Arial" pitchFamily="34" charset="0"/>
                <a:cs typeface="Arial" pitchFamily="34" charset="0"/>
              </a:rPr>
              <a:t>Region Maps</a:t>
            </a:r>
            <a:r>
              <a:rPr lang="en-US" dirty="0">
                <a:latin typeface="Arial" pitchFamily="34" charset="0"/>
                <a:cs typeface="Arial" pitchFamily="34" charset="0"/>
              </a:rPr>
              <a:t> – or -</a:t>
            </a:r>
            <a:r>
              <a:rPr lang="en-US" dirty="0" smtClean="0">
                <a:latin typeface="Arial" pitchFamily="34" charset="0"/>
                <a:cs typeface="Arial" pitchFamily="34" charset="0"/>
              </a:rPr>
              <a:t> “Masks”</a:t>
            </a:r>
          </a:p>
          <a:p>
            <a:pPr lvl="2">
              <a:lnSpc>
                <a:spcPct val="90000"/>
              </a:lnSpc>
            </a:pPr>
            <a:r>
              <a:rPr lang="en-US" dirty="0" smtClean="0">
                <a:latin typeface="Arial" pitchFamily="34" charset="0"/>
                <a:cs typeface="Arial" pitchFamily="34" charset="0"/>
              </a:rPr>
              <a:t>Representing the pixels corresponding to the building</a:t>
            </a:r>
          </a:p>
          <a:p>
            <a:pPr marL="914400" lvl="1" indent="-457200">
              <a:lnSpc>
                <a:spcPct val="90000"/>
              </a:lnSpc>
              <a:buFont typeface="+mj-lt"/>
              <a:buAutoNum type="arabicPeriod"/>
            </a:pPr>
            <a:r>
              <a:rPr lang="en-US" dirty="0" smtClean="0">
                <a:latin typeface="Arial" pitchFamily="34" charset="0"/>
                <a:cs typeface="Arial" pitchFamily="34" charset="0"/>
              </a:rPr>
              <a:t>Building Outlines</a:t>
            </a:r>
          </a:p>
          <a:p>
            <a:pPr lvl="2">
              <a:lnSpc>
                <a:spcPct val="90000"/>
              </a:lnSpc>
            </a:pPr>
            <a:r>
              <a:rPr lang="en-US" dirty="0" smtClean="0">
                <a:latin typeface="Arial" pitchFamily="34" charset="0"/>
                <a:cs typeface="Arial" pitchFamily="34" charset="0"/>
              </a:rPr>
              <a:t>Representing the contours/boundaries of the buildings</a:t>
            </a:r>
          </a:p>
          <a:p>
            <a:pPr lvl="1">
              <a:lnSpc>
                <a:spcPct val="90000"/>
              </a:lnSpc>
              <a:buFont typeface="Times New Roman" pitchFamily="18" charset="0"/>
              <a:buChar char="•"/>
            </a:pPr>
            <a:endParaRPr lang="en-US" dirty="0" smtClean="0">
              <a:latin typeface="Arial" pitchFamily="34" charset="0"/>
              <a:cs typeface="Arial" pitchFamily="34" charset="0"/>
            </a:endParaRPr>
          </a:p>
          <a:p>
            <a:pPr>
              <a:lnSpc>
                <a:spcPct val="90000"/>
              </a:lnSpc>
              <a:buFont typeface="Times New Roman" pitchFamily="18" charset="0"/>
              <a:buChar char="•"/>
            </a:pPr>
            <a:endParaRPr lang="en-US" dirty="0">
              <a:latin typeface="Arial" pitchFamily="34" charset="0"/>
              <a:cs typeface="Arial" pitchFamily="34" charset="0"/>
            </a:endParaRPr>
          </a:p>
        </p:txBody>
      </p:sp>
      <p:pic>
        <p:nvPicPr>
          <p:cNvPr id="4" name="Picture 3"/>
          <p:cNvPicPr>
            <a:picLocks noChangeAspect="1"/>
          </p:cNvPicPr>
          <p:nvPr/>
        </p:nvPicPr>
        <p:blipFill>
          <a:blip r:embed="rId3"/>
          <a:stretch>
            <a:fillRect/>
          </a:stretch>
        </p:blipFill>
        <p:spPr>
          <a:xfrm>
            <a:off x="5334999" y="4035933"/>
            <a:ext cx="2696482" cy="2629428"/>
          </a:xfrm>
          <a:prstGeom prst="rect">
            <a:avLst/>
          </a:prstGeom>
        </p:spPr>
      </p:pic>
      <p:pic>
        <p:nvPicPr>
          <p:cNvPr id="5" name="Picture 4"/>
          <p:cNvPicPr>
            <a:picLocks noChangeAspect="1"/>
          </p:cNvPicPr>
          <p:nvPr/>
        </p:nvPicPr>
        <p:blipFill>
          <a:blip r:embed="rId4"/>
          <a:stretch>
            <a:fillRect/>
          </a:stretch>
        </p:blipFill>
        <p:spPr>
          <a:xfrm>
            <a:off x="5334998" y="1291972"/>
            <a:ext cx="2696482" cy="2577018"/>
          </a:xfrm>
          <a:prstGeom prst="rect">
            <a:avLst/>
          </a:prstGeom>
        </p:spPr>
      </p:pic>
      <p:cxnSp>
        <p:nvCxnSpPr>
          <p:cNvPr id="8" name="Straight Arrow Connector 7"/>
          <p:cNvCxnSpPr/>
          <p:nvPr/>
        </p:nvCxnSpPr>
        <p:spPr>
          <a:xfrm>
            <a:off x="4191000" y="448056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191000" y="2910840"/>
            <a:ext cx="91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1253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Contours Vs Regions </a:t>
            </a:r>
            <a:endParaRPr lang="en-US" dirty="0">
              <a:solidFill>
                <a:schemeClr val="tx1"/>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560594681"/>
              </p:ext>
            </p:extLst>
          </p:nvPr>
        </p:nvGraphicFramePr>
        <p:xfrm>
          <a:off x="685554" y="1308926"/>
          <a:ext cx="7635876" cy="4785360"/>
        </p:xfrm>
        <a:graphic>
          <a:graphicData uri="http://schemas.openxmlformats.org/drawingml/2006/table">
            <a:tbl>
              <a:tblPr firstRow="1" bandRow="1">
                <a:tableStyleId>{5C22544A-7EE6-4342-B048-85BDC9FD1C3A}</a:tableStyleId>
              </a:tblPr>
              <a:tblGrid>
                <a:gridCol w="3048246"/>
                <a:gridCol w="4587630"/>
              </a:tblGrid>
              <a:tr h="370840">
                <a:tc>
                  <a:txBody>
                    <a:bodyPr/>
                    <a:lstStyle/>
                    <a:p>
                      <a:r>
                        <a:rPr lang="en-CA" sz="2800" dirty="0" smtClean="0"/>
                        <a:t>Output Representations</a:t>
                      </a:r>
                      <a:endParaRPr lang="en-CA" sz="2800" dirty="0"/>
                    </a:p>
                  </a:txBody>
                  <a:tcPr/>
                </a:tc>
                <a:tc>
                  <a:txBody>
                    <a:bodyPr/>
                    <a:lstStyle/>
                    <a:p>
                      <a:r>
                        <a:rPr lang="en-CA" sz="2800" dirty="0" smtClean="0"/>
                        <a:t>Weaknesses</a:t>
                      </a:r>
                      <a:endParaRPr lang="en-CA" sz="2800" dirty="0"/>
                    </a:p>
                  </a:txBody>
                  <a:tcPr/>
                </a:tc>
              </a:tr>
              <a:tr h="370840">
                <a:tc>
                  <a:txBody>
                    <a:bodyPr/>
                    <a:lstStyle/>
                    <a:p>
                      <a:pPr algn="l"/>
                      <a:r>
                        <a:rPr lang="en-CA" sz="2400" b="0" i="0" u="none" strike="noStrike" kern="1200" baseline="0" dirty="0" smtClean="0">
                          <a:solidFill>
                            <a:schemeClr val="dk1"/>
                          </a:solidFill>
                          <a:latin typeface="+mn-lt"/>
                          <a:ea typeface="+mn-ea"/>
                          <a:cs typeface="+mn-cs"/>
                        </a:rPr>
                        <a:t>Boundary maps</a:t>
                      </a:r>
                      <a:endParaRPr lang="en-CA" sz="2400" dirty="0"/>
                    </a:p>
                  </a:txBody>
                  <a:tcPr/>
                </a:tc>
                <a:tc>
                  <a:txBody>
                    <a:bodyPr/>
                    <a:lstStyle/>
                    <a:p>
                      <a:pPr marL="285750" indent="-285750">
                        <a:buFont typeface="Arial" panose="020B0604020202020204" pitchFamily="34" charset="0"/>
                        <a:buChar char="•"/>
                      </a:pPr>
                      <a:r>
                        <a:rPr lang="en-CA" sz="2000" b="0" i="0" u="none" strike="noStrike" kern="1200" baseline="0" dirty="0" smtClean="0">
                          <a:solidFill>
                            <a:schemeClr val="dk1"/>
                          </a:solidFill>
                          <a:latin typeface="+mn-lt"/>
                          <a:ea typeface="+mn-ea"/>
                          <a:cs typeface="+mn-cs"/>
                        </a:rPr>
                        <a:t>Contour maps do not guarantee closed contours and hence may produce significantly misshaped building outlines</a:t>
                      </a:r>
                    </a:p>
                    <a:p>
                      <a:pPr marL="285750" indent="-285750">
                        <a:buFont typeface="Arial" panose="020B0604020202020204" pitchFamily="34" charset="0"/>
                        <a:buChar char="•"/>
                      </a:pPr>
                      <a:endParaRPr lang="en-CA" sz="2000" b="0" i="0" u="none" strike="noStrike" kern="1200" baseline="0" dirty="0" smtClean="0">
                        <a:solidFill>
                          <a:schemeClr val="dk1"/>
                        </a:solidFill>
                        <a:latin typeface="+mn-lt"/>
                        <a:ea typeface="+mn-ea"/>
                        <a:cs typeface="+mn-cs"/>
                      </a:endParaRPr>
                    </a:p>
                    <a:p>
                      <a:pPr marL="285750" indent="-285750">
                        <a:buFont typeface="Arial" panose="020B0604020202020204" pitchFamily="34" charset="0"/>
                        <a:buChar char="•"/>
                      </a:pPr>
                      <a:r>
                        <a:rPr lang="en-CA" sz="2000" b="0" i="0" u="none" strike="noStrike" kern="1200" baseline="0" dirty="0" smtClean="0">
                          <a:solidFill>
                            <a:schemeClr val="dk1"/>
                          </a:solidFill>
                          <a:latin typeface="+mn-lt"/>
                          <a:ea typeface="+mn-ea"/>
                          <a:cs typeface="+mn-cs"/>
                        </a:rPr>
                        <a:t>Abandons valuable information of whether pixels are inside or outside buildings</a:t>
                      </a:r>
                      <a:endParaRPr lang="en-CA" sz="2000" dirty="0" smtClean="0"/>
                    </a:p>
                    <a:p>
                      <a:endParaRPr lang="en-CA" sz="2000" dirty="0"/>
                    </a:p>
                  </a:txBody>
                  <a:tcPr/>
                </a:tc>
              </a:tr>
              <a:tr h="370840">
                <a:tc>
                  <a:txBody>
                    <a:bodyPr/>
                    <a:lstStyle/>
                    <a:p>
                      <a:pPr algn="l"/>
                      <a:r>
                        <a:rPr lang="en-CA" sz="2400" b="0" i="0" u="none" strike="noStrike" kern="1200" baseline="0" dirty="0" smtClean="0">
                          <a:solidFill>
                            <a:schemeClr val="dk1"/>
                          </a:solidFill>
                          <a:latin typeface="+mn-lt"/>
                          <a:ea typeface="+mn-ea"/>
                          <a:cs typeface="+mn-cs"/>
                        </a:rPr>
                        <a:t>Region maps</a:t>
                      </a:r>
                      <a:endParaRPr lang="en-CA" sz="2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b="0" i="0" u="none" strike="noStrike" kern="1200" baseline="0" dirty="0" smtClean="0">
                          <a:solidFill>
                            <a:schemeClr val="dk1"/>
                          </a:solidFill>
                          <a:latin typeface="+mn-lt"/>
                          <a:ea typeface="+mn-ea"/>
                          <a:cs typeface="+mn-cs"/>
                        </a:rPr>
                        <a:t>Cannot represent boundaries of adjacent buildings</a:t>
                      </a:r>
                      <a:endParaRPr lang="en-CA" sz="2000" dirty="0" smtClean="0"/>
                    </a:p>
                    <a:p>
                      <a:endParaRPr lang="en-CA" sz="2000" dirty="0"/>
                    </a:p>
                  </a:txBody>
                  <a:tcPr/>
                </a:tc>
              </a:tr>
            </a:tbl>
          </a:graphicData>
        </a:graphic>
      </p:graphicFrame>
    </p:spTree>
    <p:extLst>
      <p:ext uri="{BB962C8B-B14F-4D97-AF65-F5344CB8AC3E}">
        <p14:creationId xmlns:p14="http://schemas.microsoft.com/office/powerpoint/2010/main" val="37429448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GB" dirty="0"/>
          </a:p>
        </p:txBody>
      </p:sp>
      <p:sp>
        <p:nvSpPr>
          <p:cNvPr id="3" name="Content Placeholder 2"/>
          <p:cNvSpPr>
            <a:spLocks noGrp="1"/>
          </p:cNvSpPr>
          <p:nvPr>
            <p:ph idx="1"/>
          </p:nvPr>
        </p:nvSpPr>
        <p:spPr/>
        <p:txBody>
          <a:bodyPr/>
          <a:lstStyle/>
          <a:p>
            <a:endParaRPr lang="en-GB" dirty="0" smtClean="0"/>
          </a:p>
        </p:txBody>
      </p:sp>
      <p:graphicFrame>
        <p:nvGraphicFramePr>
          <p:cNvPr id="4" name="Table 3"/>
          <p:cNvGraphicFramePr>
            <a:graphicFrameLocks noGrp="1"/>
          </p:cNvGraphicFramePr>
          <p:nvPr>
            <p:extLst>
              <p:ext uri="{D42A27DB-BD31-4B8C-83A1-F6EECF244321}">
                <p14:modId xmlns:p14="http://schemas.microsoft.com/office/powerpoint/2010/main" val="224721441"/>
              </p:ext>
            </p:extLst>
          </p:nvPr>
        </p:nvGraphicFramePr>
        <p:xfrm>
          <a:off x="685554" y="1312292"/>
          <a:ext cx="8159218" cy="4560188"/>
        </p:xfrm>
        <a:graphic>
          <a:graphicData uri="http://schemas.openxmlformats.org/drawingml/2006/table">
            <a:tbl>
              <a:tblPr firstRow="1" bandRow="1">
                <a:tableStyleId>{5C22544A-7EE6-4342-B048-85BDC9FD1C3A}</a:tableStyleId>
              </a:tblPr>
              <a:tblGrid>
                <a:gridCol w="4079609"/>
                <a:gridCol w="4079609"/>
              </a:tblGrid>
              <a:tr h="401561">
                <a:tc>
                  <a:txBody>
                    <a:bodyPr/>
                    <a:lstStyle/>
                    <a:p>
                      <a:r>
                        <a:rPr lang="en-CA" dirty="0" smtClean="0"/>
                        <a:t>Challenges</a:t>
                      </a:r>
                      <a:endParaRPr lang="en-CA" dirty="0"/>
                    </a:p>
                  </a:txBody>
                  <a:tcPr/>
                </a:tc>
                <a:tc>
                  <a:txBody>
                    <a:bodyPr/>
                    <a:lstStyle/>
                    <a:p>
                      <a:r>
                        <a:rPr lang="en-CA" dirty="0" smtClean="0"/>
                        <a:t>Strengths</a:t>
                      </a:r>
                      <a:endParaRPr lang="en-CA" dirty="0"/>
                    </a:p>
                  </a:txBody>
                  <a:tcPr/>
                </a:tc>
              </a:tr>
              <a:tr h="1584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Require large training sets, often hard to collect and label data</a:t>
                      </a:r>
                      <a:endParaRPr lang="en-CA" dirty="0" smtClean="0"/>
                    </a:p>
                    <a:p>
                      <a:endParaRPr lang="en-CA" dirty="0"/>
                    </a:p>
                  </a:txBody>
                  <a:tcPr/>
                </a:tc>
                <a:tc>
                  <a:txBody>
                    <a:bodyPr/>
                    <a:lstStyle/>
                    <a:p>
                      <a:r>
                        <a:rPr lang="en-GB" dirty="0" smtClean="0"/>
                        <a:t>Massive amounts of georeferenced data is available from various GIS sources</a:t>
                      </a:r>
                    </a:p>
                    <a:p>
                      <a:endParaRPr lang="en-CA" dirty="0"/>
                    </a:p>
                  </a:txBody>
                  <a:tcPr/>
                </a:tc>
              </a:tr>
              <a:tr h="1287194">
                <a:tc>
                  <a:txBody>
                    <a:bodyPr/>
                    <a:lstStyle/>
                    <a:p>
                      <a:r>
                        <a:rPr lang="en-GB" dirty="0" smtClean="0"/>
                        <a:t>Good at extracting multiscale hierarchical information</a:t>
                      </a:r>
                    </a:p>
                    <a:p>
                      <a:endParaRPr lang="en-CA" dirty="0"/>
                    </a:p>
                  </a:txBody>
                  <a:tcPr/>
                </a:tc>
                <a:tc>
                  <a:txBody>
                    <a:bodyPr/>
                    <a:lstStyle/>
                    <a:p>
                      <a:r>
                        <a:rPr lang="en-GB" dirty="0" smtClean="0"/>
                        <a:t>Pooling stage discards spatial information that is crucial segmentation</a:t>
                      </a:r>
                      <a:endParaRPr lang="en-CA" dirty="0"/>
                    </a:p>
                  </a:txBody>
                  <a:tcPr/>
                </a:tc>
              </a:tr>
              <a:tr h="1287194">
                <a:tc>
                  <a:txBody>
                    <a:bodyPr/>
                    <a:lstStyle/>
                    <a:p>
                      <a:r>
                        <a:rPr lang="en-US" dirty="0" smtClean="0"/>
                        <a:t>Well established performance in image classification problems</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Not many effective applications for object segmentation</a:t>
                      </a:r>
                      <a:endParaRPr lang="en-CA" dirty="0" smtClean="0"/>
                    </a:p>
                    <a:p>
                      <a:endParaRPr lang="en-CA" dirty="0"/>
                    </a:p>
                  </a:txBody>
                  <a:tcPr/>
                </a:tc>
              </a:tr>
            </a:tbl>
          </a:graphicData>
        </a:graphic>
      </p:graphicFrame>
    </p:spTree>
    <p:extLst>
      <p:ext uri="{BB962C8B-B14F-4D97-AF65-F5344CB8AC3E}">
        <p14:creationId xmlns:p14="http://schemas.microsoft.com/office/powerpoint/2010/main" val="26164096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GB" dirty="0"/>
          </a:p>
        </p:txBody>
      </p:sp>
      <p:sp>
        <p:nvSpPr>
          <p:cNvPr id="3" name="Content Placeholder 2"/>
          <p:cNvSpPr>
            <a:spLocks noGrp="1"/>
          </p:cNvSpPr>
          <p:nvPr>
            <p:ph idx="1"/>
          </p:nvPr>
        </p:nvSpPr>
        <p:spPr/>
        <p:txBody>
          <a:bodyPr/>
          <a:lstStyle/>
          <a:p>
            <a:endParaRPr lang="en-GB" dirty="0" smtClean="0"/>
          </a:p>
        </p:txBody>
      </p:sp>
      <p:graphicFrame>
        <p:nvGraphicFramePr>
          <p:cNvPr id="4" name="Table 3"/>
          <p:cNvGraphicFramePr>
            <a:graphicFrameLocks noGrp="1"/>
          </p:cNvGraphicFramePr>
          <p:nvPr>
            <p:extLst>
              <p:ext uri="{D42A27DB-BD31-4B8C-83A1-F6EECF244321}">
                <p14:modId xmlns:p14="http://schemas.microsoft.com/office/powerpoint/2010/main" val="3422200607"/>
              </p:ext>
            </p:extLst>
          </p:nvPr>
        </p:nvGraphicFramePr>
        <p:xfrm>
          <a:off x="685554" y="1312292"/>
          <a:ext cx="8159218" cy="4560188"/>
        </p:xfrm>
        <a:graphic>
          <a:graphicData uri="http://schemas.openxmlformats.org/drawingml/2006/table">
            <a:tbl>
              <a:tblPr firstRow="1" bandRow="1">
                <a:tableStyleId>{5C22544A-7EE6-4342-B048-85BDC9FD1C3A}</a:tableStyleId>
              </a:tblPr>
              <a:tblGrid>
                <a:gridCol w="4079609"/>
                <a:gridCol w="4079609"/>
              </a:tblGrid>
              <a:tr h="401561">
                <a:tc>
                  <a:txBody>
                    <a:bodyPr/>
                    <a:lstStyle/>
                    <a:p>
                      <a:r>
                        <a:rPr lang="en-CA" dirty="0" smtClean="0"/>
                        <a:t>Challenges</a:t>
                      </a:r>
                      <a:endParaRPr lang="en-CA" dirty="0"/>
                    </a:p>
                  </a:txBody>
                  <a:tcPr/>
                </a:tc>
                <a:tc>
                  <a:txBody>
                    <a:bodyPr/>
                    <a:lstStyle/>
                    <a:p>
                      <a:r>
                        <a:rPr lang="en-CA" dirty="0" smtClean="0"/>
                        <a:t>Strengths</a:t>
                      </a:r>
                      <a:endParaRPr lang="en-CA" dirty="0"/>
                    </a:p>
                  </a:txBody>
                  <a:tcPr/>
                </a:tc>
              </a:tr>
              <a:tr h="1584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Require large training sets, often hard to collect and label data</a:t>
                      </a:r>
                      <a:endParaRPr lang="en-CA" b="1" dirty="0" smtClean="0"/>
                    </a:p>
                    <a:p>
                      <a:endParaRPr lang="en-CA" b="1" dirty="0"/>
                    </a:p>
                  </a:txBody>
                  <a:tcPr/>
                </a:tc>
                <a:tc>
                  <a:txBody>
                    <a:bodyPr/>
                    <a:lstStyle/>
                    <a:p>
                      <a:r>
                        <a:rPr lang="en-GB" b="1" dirty="0" smtClean="0"/>
                        <a:t>Massive amounts of georeferenced data is available from various GIS sources</a:t>
                      </a:r>
                    </a:p>
                    <a:p>
                      <a:endParaRPr lang="en-CA" b="1" dirty="0"/>
                    </a:p>
                  </a:txBody>
                  <a:tcPr/>
                </a:tc>
              </a:tr>
              <a:tr h="1287194">
                <a:tc>
                  <a:txBody>
                    <a:bodyPr/>
                    <a:lstStyle/>
                    <a:p>
                      <a:r>
                        <a:rPr lang="en-GB" dirty="0" smtClean="0"/>
                        <a:t>Good at extracting multiscale hierarchical information</a:t>
                      </a:r>
                    </a:p>
                    <a:p>
                      <a:endParaRPr lang="en-CA" dirty="0"/>
                    </a:p>
                  </a:txBody>
                  <a:tcPr/>
                </a:tc>
                <a:tc>
                  <a:txBody>
                    <a:bodyPr/>
                    <a:lstStyle/>
                    <a:p>
                      <a:r>
                        <a:rPr lang="en-GB" dirty="0" smtClean="0"/>
                        <a:t>Pooling stage discards spatial information that is crucial segmentation</a:t>
                      </a:r>
                      <a:endParaRPr lang="en-CA" dirty="0"/>
                    </a:p>
                  </a:txBody>
                  <a:tcPr/>
                </a:tc>
              </a:tr>
              <a:tr h="1287194">
                <a:tc>
                  <a:txBody>
                    <a:bodyPr/>
                    <a:lstStyle/>
                    <a:p>
                      <a:r>
                        <a:rPr lang="en-US" dirty="0" smtClean="0"/>
                        <a:t>Well established performance in image classification problems</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Not many effective applications for object segmentation</a:t>
                      </a:r>
                      <a:endParaRPr lang="en-CA" dirty="0" smtClean="0"/>
                    </a:p>
                    <a:p>
                      <a:endParaRPr lang="en-CA" dirty="0"/>
                    </a:p>
                  </a:txBody>
                  <a:tcPr/>
                </a:tc>
              </a:tr>
            </a:tbl>
          </a:graphicData>
        </a:graphic>
      </p:graphicFrame>
    </p:spTree>
    <p:extLst>
      <p:ext uri="{BB962C8B-B14F-4D97-AF65-F5344CB8AC3E}">
        <p14:creationId xmlns:p14="http://schemas.microsoft.com/office/powerpoint/2010/main" val="11527697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GB" dirty="0"/>
          </a:p>
        </p:txBody>
      </p:sp>
      <p:sp>
        <p:nvSpPr>
          <p:cNvPr id="3" name="Content Placeholder 2"/>
          <p:cNvSpPr>
            <a:spLocks noGrp="1"/>
          </p:cNvSpPr>
          <p:nvPr>
            <p:ph idx="1"/>
          </p:nvPr>
        </p:nvSpPr>
        <p:spPr/>
        <p:txBody>
          <a:bodyPr/>
          <a:lstStyle/>
          <a:p>
            <a:endParaRPr lang="en-GB" dirty="0" smtClean="0"/>
          </a:p>
        </p:txBody>
      </p:sp>
      <p:graphicFrame>
        <p:nvGraphicFramePr>
          <p:cNvPr id="4" name="Table 3"/>
          <p:cNvGraphicFramePr>
            <a:graphicFrameLocks noGrp="1"/>
          </p:cNvGraphicFramePr>
          <p:nvPr>
            <p:extLst>
              <p:ext uri="{D42A27DB-BD31-4B8C-83A1-F6EECF244321}">
                <p14:modId xmlns:p14="http://schemas.microsoft.com/office/powerpoint/2010/main" val="2408973630"/>
              </p:ext>
            </p:extLst>
          </p:nvPr>
        </p:nvGraphicFramePr>
        <p:xfrm>
          <a:off x="685554" y="1312292"/>
          <a:ext cx="8159218" cy="4560188"/>
        </p:xfrm>
        <a:graphic>
          <a:graphicData uri="http://schemas.openxmlformats.org/drawingml/2006/table">
            <a:tbl>
              <a:tblPr firstRow="1" bandRow="1">
                <a:tableStyleId>{5C22544A-7EE6-4342-B048-85BDC9FD1C3A}</a:tableStyleId>
              </a:tblPr>
              <a:tblGrid>
                <a:gridCol w="4079609"/>
                <a:gridCol w="4079609"/>
              </a:tblGrid>
              <a:tr h="401561">
                <a:tc>
                  <a:txBody>
                    <a:bodyPr/>
                    <a:lstStyle/>
                    <a:p>
                      <a:r>
                        <a:rPr lang="en-CA" dirty="0" smtClean="0"/>
                        <a:t>Challenges</a:t>
                      </a:r>
                      <a:endParaRPr lang="en-CA" dirty="0"/>
                    </a:p>
                  </a:txBody>
                  <a:tcPr/>
                </a:tc>
                <a:tc>
                  <a:txBody>
                    <a:bodyPr/>
                    <a:lstStyle/>
                    <a:p>
                      <a:r>
                        <a:rPr lang="en-CA" dirty="0" smtClean="0"/>
                        <a:t>Strengths</a:t>
                      </a:r>
                      <a:endParaRPr lang="en-CA" dirty="0"/>
                    </a:p>
                  </a:txBody>
                  <a:tcPr/>
                </a:tc>
              </a:tr>
              <a:tr h="1584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Require large training sets, often hard to collect and label data</a:t>
                      </a:r>
                      <a:endParaRPr lang="en-CA" dirty="0" smtClean="0"/>
                    </a:p>
                    <a:p>
                      <a:endParaRPr lang="en-CA" dirty="0"/>
                    </a:p>
                  </a:txBody>
                  <a:tcPr/>
                </a:tc>
                <a:tc>
                  <a:txBody>
                    <a:bodyPr/>
                    <a:lstStyle/>
                    <a:p>
                      <a:r>
                        <a:rPr lang="en-GB" dirty="0" smtClean="0"/>
                        <a:t>Massive amounts of georeferenced data is available from various GIS sources</a:t>
                      </a:r>
                    </a:p>
                    <a:p>
                      <a:endParaRPr lang="en-CA" dirty="0"/>
                    </a:p>
                  </a:txBody>
                  <a:tcPr/>
                </a:tc>
              </a:tr>
              <a:tr h="1287194">
                <a:tc>
                  <a:txBody>
                    <a:bodyPr/>
                    <a:lstStyle/>
                    <a:p>
                      <a:r>
                        <a:rPr lang="en-GB" b="1" dirty="0" smtClean="0"/>
                        <a:t>Good at extracting multiscale hierarchical information</a:t>
                      </a:r>
                    </a:p>
                    <a:p>
                      <a:endParaRPr lang="en-CA" b="1" dirty="0"/>
                    </a:p>
                  </a:txBody>
                  <a:tcPr/>
                </a:tc>
                <a:tc>
                  <a:txBody>
                    <a:bodyPr/>
                    <a:lstStyle/>
                    <a:p>
                      <a:r>
                        <a:rPr lang="en-GB" b="1" dirty="0" smtClean="0"/>
                        <a:t>Pooling stage discards spatial information that is crucial segmentation</a:t>
                      </a:r>
                      <a:endParaRPr lang="en-CA" b="1" dirty="0"/>
                    </a:p>
                  </a:txBody>
                  <a:tcPr/>
                </a:tc>
              </a:tr>
              <a:tr h="1287194">
                <a:tc>
                  <a:txBody>
                    <a:bodyPr/>
                    <a:lstStyle/>
                    <a:p>
                      <a:r>
                        <a:rPr lang="en-US" dirty="0" smtClean="0"/>
                        <a:t>Well established performance in image classification problems</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Not many effective applications for object segmentation</a:t>
                      </a:r>
                      <a:endParaRPr lang="en-CA" dirty="0" smtClean="0"/>
                    </a:p>
                    <a:p>
                      <a:endParaRPr lang="en-CA" dirty="0"/>
                    </a:p>
                  </a:txBody>
                  <a:tcPr/>
                </a:tc>
              </a:tr>
            </a:tbl>
          </a:graphicData>
        </a:graphic>
      </p:graphicFrame>
    </p:spTree>
    <p:extLst>
      <p:ext uri="{BB962C8B-B14F-4D97-AF65-F5344CB8AC3E}">
        <p14:creationId xmlns:p14="http://schemas.microsoft.com/office/powerpoint/2010/main" val="28375458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GB" dirty="0"/>
          </a:p>
        </p:txBody>
      </p:sp>
      <p:sp>
        <p:nvSpPr>
          <p:cNvPr id="3" name="Content Placeholder 2"/>
          <p:cNvSpPr>
            <a:spLocks noGrp="1"/>
          </p:cNvSpPr>
          <p:nvPr>
            <p:ph idx="1"/>
          </p:nvPr>
        </p:nvSpPr>
        <p:spPr/>
        <p:txBody>
          <a:bodyPr/>
          <a:lstStyle/>
          <a:p>
            <a:endParaRPr lang="en-GB" dirty="0" smtClean="0"/>
          </a:p>
        </p:txBody>
      </p:sp>
      <p:graphicFrame>
        <p:nvGraphicFramePr>
          <p:cNvPr id="4" name="Table 3"/>
          <p:cNvGraphicFramePr>
            <a:graphicFrameLocks noGrp="1"/>
          </p:cNvGraphicFramePr>
          <p:nvPr>
            <p:extLst>
              <p:ext uri="{D42A27DB-BD31-4B8C-83A1-F6EECF244321}">
                <p14:modId xmlns:p14="http://schemas.microsoft.com/office/powerpoint/2010/main" val="405759999"/>
              </p:ext>
            </p:extLst>
          </p:nvPr>
        </p:nvGraphicFramePr>
        <p:xfrm>
          <a:off x="685554" y="1312292"/>
          <a:ext cx="8159218" cy="4560188"/>
        </p:xfrm>
        <a:graphic>
          <a:graphicData uri="http://schemas.openxmlformats.org/drawingml/2006/table">
            <a:tbl>
              <a:tblPr firstRow="1" bandRow="1">
                <a:tableStyleId>{5C22544A-7EE6-4342-B048-85BDC9FD1C3A}</a:tableStyleId>
              </a:tblPr>
              <a:tblGrid>
                <a:gridCol w="4079609"/>
                <a:gridCol w="4079609"/>
              </a:tblGrid>
              <a:tr h="401561">
                <a:tc>
                  <a:txBody>
                    <a:bodyPr/>
                    <a:lstStyle/>
                    <a:p>
                      <a:r>
                        <a:rPr lang="en-CA" dirty="0" smtClean="0"/>
                        <a:t>Challenges</a:t>
                      </a:r>
                      <a:endParaRPr lang="en-CA" dirty="0"/>
                    </a:p>
                  </a:txBody>
                  <a:tcPr/>
                </a:tc>
                <a:tc>
                  <a:txBody>
                    <a:bodyPr/>
                    <a:lstStyle/>
                    <a:p>
                      <a:r>
                        <a:rPr lang="en-CA" dirty="0" smtClean="0"/>
                        <a:t>Strengths</a:t>
                      </a:r>
                      <a:endParaRPr lang="en-CA" dirty="0"/>
                    </a:p>
                  </a:txBody>
                  <a:tcPr/>
                </a:tc>
              </a:tr>
              <a:tr h="1584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Require large training sets, often hard to collect and label data</a:t>
                      </a:r>
                      <a:endParaRPr lang="en-CA" dirty="0" smtClean="0"/>
                    </a:p>
                    <a:p>
                      <a:endParaRPr lang="en-CA" dirty="0"/>
                    </a:p>
                  </a:txBody>
                  <a:tcPr/>
                </a:tc>
                <a:tc>
                  <a:txBody>
                    <a:bodyPr/>
                    <a:lstStyle/>
                    <a:p>
                      <a:r>
                        <a:rPr lang="en-GB" dirty="0" smtClean="0"/>
                        <a:t>Massive amounts of georeferenced data is available from various GIS sources</a:t>
                      </a:r>
                    </a:p>
                    <a:p>
                      <a:endParaRPr lang="en-CA" dirty="0"/>
                    </a:p>
                  </a:txBody>
                  <a:tcPr/>
                </a:tc>
              </a:tr>
              <a:tr h="1287194">
                <a:tc>
                  <a:txBody>
                    <a:bodyPr/>
                    <a:lstStyle/>
                    <a:p>
                      <a:r>
                        <a:rPr lang="en-GB" dirty="0" smtClean="0"/>
                        <a:t>Good at extracting multiscale hierarchical information</a:t>
                      </a:r>
                    </a:p>
                    <a:p>
                      <a:endParaRPr lang="en-CA" dirty="0"/>
                    </a:p>
                  </a:txBody>
                  <a:tcPr/>
                </a:tc>
                <a:tc>
                  <a:txBody>
                    <a:bodyPr/>
                    <a:lstStyle/>
                    <a:p>
                      <a:r>
                        <a:rPr lang="en-GB" dirty="0" smtClean="0"/>
                        <a:t>Pooling stage discards spatial information that is crucial segmentation</a:t>
                      </a:r>
                      <a:endParaRPr lang="en-CA" dirty="0"/>
                    </a:p>
                  </a:txBody>
                  <a:tcPr/>
                </a:tc>
              </a:tr>
              <a:tr h="1287194">
                <a:tc>
                  <a:txBody>
                    <a:bodyPr/>
                    <a:lstStyle/>
                    <a:p>
                      <a:r>
                        <a:rPr lang="en-US" b="1" dirty="0" smtClean="0"/>
                        <a:t>Well established performance in image classification problems</a:t>
                      </a:r>
                      <a:endParaRPr lang="en-CA"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 many effective applications for object segmentation</a:t>
                      </a:r>
                      <a:endParaRPr lang="en-CA" b="1" dirty="0" smtClean="0"/>
                    </a:p>
                    <a:p>
                      <a:endParaRPr lang="en-CA" b="1" dirty="0"/>
                    </a:p>
                  </a:txBody>
                  <a:tcPr/>
                </a:tc>
              </a:tr>
            </a:tbl>
          </a:graphicData>
        </a:graphic>
      </p:graphicFrame>
    </p:spTree>
    <p:extLst>
      <p:ext uri="{BB962C8B-B14F-4D97-AF65-F5344CB8AC3E}">
        <p14:creationId xmlns:p14="http://schemas.microsoft.com/office/powerpoint/2010/main" val="54523687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York-Graphic">
  <a:themeElements>
    <a:clrScheme name="YorkU 1">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York-Graphic</Template>
  <TotalTime>3758</TotalTime>
  <Words>1448</Words>
  <Application>Microsoft Office PowerPoint</Application>
  <PresentationFormat>On-screen Show (4:3)</PresentationFormat>
  <Paragraphs>182</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ＭＳ Ｐゴシック</vt:lpstr>
      <vt:lpstr>Arial</vt:lpstr>
      <vt:lpstr>Calibri</vt:lpstr>
      <vt:lpstr>Open Sans</vt:lpstr>
      <vt:lpstr>Times New Roman</vt:lpstr>
      <vt:lpstr>Wingdings 2</vt:lpstr>
      <vt:lpstr>York-Graphic</vt:lpstr>
      <vt:lpstr>A Convolutional Networks Approach to Sematic Object Segmentation </vt:lpstr>
      <vt:lpstr>Paper</vt:lpstr>
      <vt:lpstr>Objective</vt:lpstr>
      <vt:lpstr>Contours Vs Regions </vt:lpstr>
      <vt:lpstr>Contours Vs Regions </vt:lpstr>
      <vt:lpstr>The Challenge</vt:lpstr>
      <vt:lpstr>The Challenge</vt:lpstr>
      <vt:lpstr>The Challenge</vt:lpstr>
      <vt:lpstr>The Challenge</vt:lpstr>
      <vt:lpstr>Purposed Solutions </vt:lpstr>
      <vt:lpstr>Purposed Solutions </vt:lpstr>
      <vt:lpstr>Architechture</vt:lpstr>
      <vt:lpstr>Backpropagation with bilinear interpolation upsampling</vt:lpstr>
      <vt:lpstr>Backpropagation with bilinear interpolation upsampling</vt:lpstr>
      <vt:lpstr>Signed distance function: Output Representation</vt:lpstr>
      <vt:lpstr>Data</vt:lpstr>
      <vt:lpstr>Results</vt:lpstr>
      <vt:lpstr>Results</vt:lpstr>
      <vt:lpstr>Results</vt:lpstr>
      <vt:lpstr>Results</vt:lpstr>
      <vt:lpstr>Results</vt:lpstr>
      <vt:lpstr>Conclusions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XD</dc:creator>
  <cp:lastModifiedBy>Phill-GeoICT</cp:lastModifiedBy>
  <cp:revision>235</cp:revision>
  <dcterms:created xsi:type="dcterms:W3CDTF">2013-03-25T19:27:29Z</dcterms:created>
  <dcterms:modified xsi:type="dcterms:W3CDTF">2017-06-08T17:00:00Z</dcterms:modified>
</cp:coreProperties>
</file>